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238598"/>
            <a:ext cx="12191695" cy="1619402"/>
          </a:xfrm>
          <a:prstGeom prst="rect">
            <a:avLst/>
          </a:prstGeom>
          <a:solidFill>
            <a:srgbClr val="1A471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5201107"/>
            <a:ext cx="12191695" cy="38405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420" b="-420"/>
          <a:stretch/>
        </p:blipFill>
        <p:spPr>
          <a:xfrm>
            <a:off x="286207" y="286207"/>
            <a:ext cx="761695" cy="57607"/>
          </a:xfrm>
          <a:prstGeom prst="rect">
            <a:avLst/>
          </a:prstGeom>
        </p:spPr>
      </p:pic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rcRect l="-420" r="-420" t="0" b="0"/>
          <a:stretch/>
        </p:blipFill>
        <p:spPr>
          <a:xfrm>
            <a:off x="286207" y="286207"/>
            <a:ext cx="57607" cy="761695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-420" b="-420"/>
          <a:stretch/>
        </p:blipFill>
        <p:spPr>
          <a:xfrm>
            <a:off x="11144707" y="286207"/>
            <a:ext cx="761695" cy="57607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rcRect l="-420" r="-420" t="0" b="0"/>
          <a:stretch/>
        </p:blipFill>
        <p:spPr>
          <a:xfrm>
            <a:off x="11848795" y="286207"/>
            <a:ext cx="57607" cy="761695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22006" b="22006"/>
          <a:stretch/>
        </p:blipFill>
        <p:spPr>
          <a:xfrm>
            <a:off x="4190695" y="571500"/>
            <a:ext cx="3810305" cy="2667305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676656" y="3333902"/>
            <a:ext cx="10840212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300" b="1" spc="113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Welcome to the Man of Steele Team!</a:t>
            </a:r>
            <a:endParaRPr lang="en-US" sz="4300" dirty="0"/>
          </a:p>
        </p:txBody>
      </p:sp>
      <p:sp>
        <p:nvSpPr>
          <p:cNvPr id="13" name="Text 5"/>
          <p:cNvSpPr txBox="1"/>
          <p:nvPr/>
        </p:nvSpPr>
        <p:spPr>
          <a:xfrm>
            <a:off x="1276502" y="4667098"/>
            <a:ext cx="9639605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spc="150" kern="0" dirty="0">
                <a:solidFill>
                  <a:srgbClr val="9E9E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1099 Contractor Onboarding</a:t>
            </a:r>
            <a:endParaRPr lang="en-US" sz="2500" dirty="0"/>
          </a:p>
        </p:txBody>
      </p:sp>
      <p:sp>
        <p:nvSpPr>
          <p:cNvPr id="14" name="Text 6"/>
          <p:cNvSpPr txBox="1"/>
          <p:nvPr/>
        </p:nvSpPr>
        <p:spPr>
          <a:xfrm>
            <a:off x="3181198" y="5619902"/>
            <a:ext cx="5829300" cy="286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ctr" indent="0" marL="0">
              <a:buNone/>
            </a:pPr>
            <a:r>
              <a:rPr lang="en-US" sz="1900" b="1" dirty="0">
                <a:solidFill>
                  <a:srgbClr val="9E9E9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900" dirty="0"/>
          </a:p>
        </p:txBody>
      </p:sp>
      <p:sp>
        <p:nvSpPr>
          <p:cNvPr id="15" name="Text 7"/>
          <p:cNvSpPr txBox="1"/>
          <p:nvPr/>
        </p:nvSpPr>
        <p:spPr>
          <a:xfrm>
            <a:off x="4134002" y="6143854"/>
            <a:ext cx="392460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9E9E9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[Session Date]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1333195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1333195"/>
            <a:ext cx="12191695" cy="5760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096305" y="1390802"/>
            <a:ext cx="6096305" cy="4876495"/>
          </a:xfrm>
          <a:prstGeom prst="rect">
            <a:avLst/>
          </a:prstGeom>
          <a:solidFill>
            <a:srgbClr val="E8EB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21420" b="21420"/>
          <a:stretch/>
        </p:blipFill>
        <p:spPr>
          <a:xfrm>
            <a:off x="381305" y="190195"/>
            <a:ext cx="1333195" cy="952805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2095805" y="381305"/>
            <a:ext cx="971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spc="75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We'll Cover Today</a:t>
            </a:r>
            <a:endParaRPr lang="en-US" sz="3600" dirty="0"/>
          </a:p>
        </p:txBody>
      </p:sp>
      <p:sp>
        <p:nvSpPr>
          <p:cNvPr id="11" name="Shape 6"/>
          <p:cNvSpPr/>
          <p:nvPr/>
        </p:nvSpPr>
        <p:spPr>
          <a:xfrm>
            <a:off x="571500" y="1666951"/>
            <a:ext cx="4953305" cy="685800"/>
          </a:xfrm>
          <a:prstGeom prst="roundRect">
            <a:avLst>
              <a:gd name="adj" fmla="val 2963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16200000">
              <a:srgbClr val="000000">
                <a:alpha val="6000"/>
              </a:srgbClr>
            </a:outerShdw>
          </a:effectLst>
        </p:spPr>
      </p:sp>
      <p:sp>
        <p:nvSpPr>
          <p:cNvPr id="12" name="Shape 7"/>
          <p:cNvSpPr/>
          <p:nvPr/>
        </p:nvSpPr>
        <p:spPr>
          <a:xfrm>
            <a:off x="571500" y="1666951"/>
            <a:ext cx="57607" cy="685800"/>
          </a:xfrm>
          <a:prstGeom prst="roundRect">
            <a:avLst>
              <a:gd name="adj" fmla="val 352735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3" name="Shape 8"/>
          <p:cNvSpPr/>
          <p:nvPr/>
        </p:nvSpPr>
        <p:spPr>
          <a:xfrm>
            <a:off x="819302" y="1781251"/>
            <a:ext cx="457200" cy="457200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14" name="Text 9"/>
          <p:cNvSpPr txBox="1"/>
          <p:nvPr/>
        </p:nvSpPr>
        <p:spPr>
          <a:xfrm>
            <a:off x="1004926" y="1880921"/>
            <a:ext cx="162763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1466698" y="1895551"/>
            <a:ext cx="3982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Your Role as a 1099 Contractor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571500" y="2523744"/>
            <a:ext cx="4953305" cy="685800"/>
          </a:xfrm>
          <a:prstGeom prst="roundRect">
            <a:avLst>
              <a:gd name="adj" fmla="val 2963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16200000">
              <a:srgbClr val="000000">
                <a:alpha val="6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571500" y="2523744"/>
            <a:ext cx="57607" cy="685800"/>
          </a:xfrm>
          <a:prstGeom prst="roundRect">
            <a:avLst>
              <a:gd name="adj" fmla="val 352735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819302" y="2638044"/>
            <a:ext cx="457200" cy="457200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19" name="Text 14"/>
          <p:cNvSpPr txBox="1"/>
          <p:nvPr/>
        </p:nvSpPr>
        <p:spPr>
          <a:xfrm>
            <a:off x="984809" y="2738628"/>
            <a:ext cx="210312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466698" y="2752344"/>
            <a:ext cx="433151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1099 vs. W-2 – Know the Difference</a:t>
            </a:r>
            <a:endParaRPr lang="en-US" sz="1500" dirty="0"/>
          </a:p>
        </p:txBody>
      </p:sp>
      <p:sp>
        <p:nvSpPr>
          <p:cNvPr id="21" name="Shape 16"/>
          <p:cNvSpPr/>
          <p:nvPr/>
        </p:nvSpPr>
        <p:spPr>
          <a:xfrm>
            <a:off x="571500" y="3381451"/>
            <a:ext cx="4953305" cy="685800"/>
          </a:xfrm>
          <a:prstGeom prst="roundRect">
            <a:avLst>
              <a:gd name="adj" fmla="val 2963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16200000">
              <a:srgbClr val="000000">
                <a:alpha val="6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571500" y="3381451"/>
            <a:ext cx="57607" cy="685800"/>
          </a:xfrm>
          <a:prstGeom prst="roundRect">
            <a:avLst>
              <a:gd name="adj" fmla="val 352735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819302" y="3495751"/>
            <a:ext cx="457200" cy="457200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984809" y="3595421"/>
            <a:ext cx="210312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1466698" y="3610051"/>
            <a:ext cx="3982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Required Paperwork – Form W-9</a:t>
            </a:r>
            <a:endParaRPr lang="en-US" sz="1500" dirty="0"/>
          </a:p>
        </p:txBody>
      </p:sp>
      <p:sp>
        <p:nvSpPr>
          <p:cNvPr id="26" name="Shape 21"/>
          <p:cNvSpPr/>
          <p:nvPr/>
        </p:nvSpPr>
        <p:spPr>
          <a:xfrm>
            <a:off x="571500" y="4238244"/>
            <a:ext cx="4953305" cy="685800"/>
          </a:xfrm>
          <a:prstGeom prst="roundRect">
            <a:avLst>
              <a:gd name="adj" fmla="val 2963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16200000">
              <a:srgbClr val="000000">
                <a:alpha val="6000"/>
              </a:srgbClr>
            </a:outerShdw>
          </a:effectLst>
        </p:spPr>
      </p:sp>
      <p:sp>
        <p:nvSpPr>
          <p:cNvPr id="27" name="Shape 22"/>
          <p:cNvSpPr/>
          <p:nvPr/>
        </p:nvSpPr>
        <p:spPr>
          <a:xfrm>
            <a:off x="571500" y="4238244"/>
            <a:ext cx="57607" cy="685800"/>
          </a:xfrm>
          <a:prstGeom prst="roundRect">
            <a:avLst>
              <a:gd name="adj" fmla="val 352735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819302" y="4352544"/>
            <a:ext cx="457200" cy="457200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29" name="Text 24"/>
          <p:cNvSpPr txBox="1"/>
          <p:nvPr/>
        </p:nvSpPr>
        <p:spPr>
          <a:xfrm>
            <a:off x="974750" y="4453128"/>
            <a:ext cx="22860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Text 25"/>
          <p:cNvSpPr txBox="1"/>
          <p:nvPr/>
        </p:nvSpPr>
        <p:spPr>
          <a:xfrm>
            <a:off x="1466698" y="4466844"/>
            <a:ext cx="40827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You Get Paid Through Paychex</a:t>
            </a:r>
            <a:endParaRPr lang="en-US" sz="1500" dirty="0"/>
          </a:p>
        </p:txBody>
      </p:sp>
      <p:sp>
        <p:nvSpPr>
          <p:cNvPr id="31" name="Shape 26"/>
          <p:cNvSpPr/>
          <p:nvPr/>
        </p:nvSpPr>
        <p:spPr>
          <a:xfrm>
            <a:off x="571500" y="5095951"/>
            <a:ext cx="4953305" cy="685800"/>
          </a:xfrm>
          <a:prstGeom prst="roundRect">
            <a:avLst>
              <a:gd name="adj" fmla="val 2963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16200000">
              <a:srgbClr val="000000">
                <a:alpha val="6000"/>
              </a:srgbClr>
            </a:outerShdw>
          </a:effectLst>
        </p:spPr>
      </p:sp>
      <p:sp>
        <p:nvSpPr>
          <p:cNvPr id="32" name="Shape 27"/>
          <p:cNvSpPr/>
          <p:nvPr/>
        </p:nvSpPr>
        <p:spPr>
          <a:xfrm>
            <a:off x="571500" y="5095951"/>
            <a:ext cx="57607" cy="685800"/>
          </a:xfrm>
          <a:prstGeom prst="roundRect">
            <a:avLst>
              <a:gd name="adj" fmla="val 352735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819302" y="5210251"/>
            <a:ext cx="457200" cy="457200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34" name="Text 29"/>
          <p:cNvSpPr txBox="1"/>
          <p:nvPr/>
        </p:nvSpPr>
        <p:spPr>
          <a:xfrm>
            <a:off x="983894" y="5309921"/>
            <a:ext cx="210312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600" dirty="0"/>
          </a:p>
        </p:txBody>
      </p:sp>
      <p:sp>
        <p:nvSpPr>
          <p:cNvPr id="35" name="Text 30"/>
          <p:cNvSpPr txBox="1"/>
          <p:nvPr/>
        </p:nvSpPr>
        <p:spPr>
          <a:xfrm>
            <a:off x="1466698" y="5324551"/>
            <a:ext cx="433151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Getting Started with Paychex Flex®</a:t>
            </a:r>
            <a:endParaRPr lang="en-US" sz="1500" dirty="0"/>
          </a:p>
        </p:txBody>
      </p:sp>
      <p:sp>
        <p:nvSpPr>
          <p:cNvPr id="36" name="Shape 31"/>
          <p:cNvSpPr/>
          <p:nvPr/>
        </p:nvSpPr>
        <p:spPr>
          <a:xfrm>
            <a:off x="6667805" y="1666951"/>
            <a:ext cx="4953305" cy="685800"/>
          </a:xfrm>
          <a:prstGeom prst="roundRect">
            <a:avLst>
              <a:gd name="adj" fmla="val 2963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16200000">
              <a:srgbClr val="000000">
                <a:alpha val="6000"/>
              </a:srgbClr>
            </a:outerShdw>
          </a:effectLst>
        </p:spPr>
      </p:sp>
      <p:sp>
        <p:nvSpPr>
          <p:cNvPr id="37" name="Shape 32"/>
          <p:cNvSpPr/>
          <p:nvPr/>
        </p:nvSpPr>
        <p:spPr>
          <a:xfrm>
            <a:off x="6667805" y="1666951"/>
            <a:ext cx="57607" cy="685800"/>
          </a:xfrm>
          <a:prstGeom prst="roundRect">
            <a:avLst>
              <a:gd name="adj" fmla="val 352735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6915607" y="1781251"/>
            <a:ext cx="457200" cy="457200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39" name="Text 34"/>
          <p:cNvSpPr txBox="1"/>
          <p:nvPr/>
        </p:nvSpPr>
        <p:spPr>
          <a:xfrm>
            <a:off x="7075627" y="1880921"/>
            <a:ext cx="219456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1600" dirty="0"/>
          </a:p>
        </p:txBody>
      </p:sp>
      <p:sp>
        <p:nvSpPr>
          <p:cNvPr id="40" name="Text 35"/>
          <p:cNvSpPr txBox="1"/>
          <p:nvPr/>
        </p:nvSpPr>
        <p:spPr>
          <a:xfrm>
            <a:off x="7563002" y="1895551"/>
            <a:ext cx="3982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Navigating the Paychex Flex App</a:t>
            </a:r>
            <a:endParaRPr lang="en-US" sz="1500" dirty="0"/>
          </a:p>
        </p:txBody>
      </p:sp>
      <p:sp>
        <p:nvSpPr>
          <p:cNvPr id="41" name="Shape 36"/>
          <p:cNvSpPr/>
          <p:nvPr/>
        </p:nvSpPr>
        <p:spPr>
          <a:xfrm>
            <a:off x="6667805" y="2523744"/>
            <a:ext cx="4953305" cy="685800"/>
          </a:xfrm>
          <a:prstGeom prst="roundRect">
            <a:avLst>
              <a:gd name="adj" fmla="val 2963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16200000">
              <a:srgbClr val="000000">
                <a:alpha val="6000"/>
              </a:srgbClr>
            </a:outerShdw>
          </a:effectLst>
        </p:spPr>
      </p:sp>
      <p:sp>
        <p:nvSpPr>
          <p:cNvPr id="42" name="Shape 37"/>
          <p:cNvSpPr/>
          <p:nvPr/>
        </p:nvSpPr>
        <p:spPr>
          <a:xfrm>
            <a:off x="6667805" y="2523744"/>
            <a:ext cx="57607" cy="685800"/>
          </a:xfrm>
          <a:prstGeom prst="roundRect">
            <a:avLst>
              <a:gd name="adj" fmla="val 352735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43" name="Shape 38"/>
          <p:cNvSpPr/>
          <p:nvPr/>
        </p:nvSpPr>
        <p:spPr>
          <a:xfrm>
            <a:off x="6915607" y="2638044"/>
            <a:ext cx="457200" cy="457200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44" name="Text 39"/>
          <p:cNvSpPr txBox="1"/>
          <p:nvPr/>
        </p:nvSpPr>
        <p:spPr>
          <a:xfrm>
            <a:off x="7077456" y="2738628"/>
            <a:ext cx="210312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1600" dirty="0"/>
          </a:p>
        </p:txBody>
      </p:sp>
      <p:sp>
        <p:nvSpPr>
          <p:cNvPr id="45" name="Text 40"/>
          <p:cNvSpPr txBox="1"/>
          <p:nvPr/>
        </p:nvSpPr>
        <p:spPr>
          <a:xfrm>
            <a:off x="7563002" y="2752344"/>
            <a:ext cx="3982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Your 1099-NEC Tax Form</a:t>
            </a:r>
            <a:endParaRPr lang="en-US" sz="1500" dirty="0"/>
          </a:p>
        </p:txBody>
      </p:sp>
      <p:sp>
        <p:nvSpPr>
          <p:cNvPr id="46" name="Shape 41"/>
          <p:cNvSpPr/>
          <p:nvPr/>
        </p:nvSpPr>
        <p:spPr>
          <a:xfrm>
            <a:off x="6667805" y="3381451"/>
            <a:ext cx="4953305" cy="685800"/>
          </a:xfrm>
          <a:prstGeom prst="roundRect">
            <a:avLst>
              <a:gd name="adj" fmla="val 2963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16200000">
              <a:srgbClr val="000000">
                <a:alpha val="6000"/>
              </a:srgbClr>
            </a:outerShdw>
          </a:effectLst>
        </p:spPr>
      </p:sp>
      <p:sp>
        <p:nvSpPr>
          <p:cNvPr id="47" name="Shape 42"/>
          <p:cNvSpPr/>
          <p:nvPr/>
        </p:nvSpPr>
        <p:spPr>
          <a:xfrm>
            <a:off x="6667805" y="3381451"/>
            <a:ext cx="57607" cy="685800"/>
          </a:xfrm>
          <a:prstGeom prst="roundRect">
            <a:avLst>
              <a:gd name="adj" fmla="val 352735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48" name="Shape 43"/>
          <p:cNvSpPr/>
          <p:nvPr/>
        </p:nvSpPr>
        <p:spPr>
          <a:xfrm>
            <a:off x="6915607" y="3495751"/>
            <a:ext cx="457200" cy="457200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49" name="Text 44"/>
          <p:cNvSpPr txBox="1"/>
          <p:nvPr/>
        </p:nvSpPr>
        <p:spPr>
          <a:xfrm>
            <a:off x="7073798" y="3595421"/>
            <a:ext cx="219456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1600" dirty="0"/>
          </a:p>
        </p:txBody>
      </p:sp>
      <p:sp>
        <p:nvSpPr>
          <p:cNvPr id="50" name="Text 45"/>
          <p:cNvSpPr txBox="1"/>
          <p:nvPr/>
        </p:nvSpPr>
        <p:spPr>
          <a:xfrm>
            <a:off x="7563002" y="3610051"/>
            <a:ext cx="445495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Managing Your Taxes as a Contractor</a:t>
            </a:r>
            <a:endParaRPr lang="en-US" sz="1500" dirty="0"/>
          </a:p>
        </p:txBody>
      </p:sp>
      <p:sp>
        <p:nvSpPr>
          <p:cNvPr id="51" name="Shape 46"/>
          <p:cNvSpPr/>
          <p:nvPr/>
        </p:nvSpPr>
        <p:spPr>
          <a:xfrm>
            <a:off x="6667805" y="4238244"/>
            <a:ext cx="4953305" cy="685800"/>
          </a:xfrm>
          <a:prstGeom prst="roundRect">
            <a:avLst>
              <a:gd name="adj" fmla="val 2963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16200000">
              <a:srgbClr val="000000">
                <a:alpha val="6000"/>
              </a:srgbClr>
            </a:outerShdw>
          </a:effectLst>
        </p:spPr>
      </p:sp>
      <p:sp>
        <p:nvSpPr>
          <p:cNvPr id="52" name="Shape 47"/>
          <p:cNvSpPr/>
          <p:nvPr/>
        </p:nvSpPr>
        <p:spPr>
          <a:xfrm>
            <a:off x="6667805" y="4238244"/>
            <a:ext cx="57607" cy="685800"/>
          </a:xfrm>
          <a:prstGeom prst="roundRect">
            <a:avLst>
              <a:gd name="adj" fmla="val 352735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53" name="Shape 48"/>
          <p:cNvSpPr/>
          <p:nvPr/>
        </p:nvSpPr>
        <p:spPr>
          <a:xfrm>
            <a:off x="6915607" y="4352544"/>
            <a:ext cx="457200" cy="457200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54" name="Text 49"/>
          <p:cNvSpPr txBox="1"/>
          <p:nvPr/>
        </p:nvSpPr>
        <p:spPr>
          <a:xfrm>
            <a:off x="7075627" y="4453128"/>
            <a:ext cx="219456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1600" dirty="0"/>
          </a:p>
        </p:txBody>
      </p:sp>
      <p:sp>
        <p:nvSpPr>
          <p:cNvPr id="55" name="Text 50"/>
          <p:cNvSpPr txBox="1"/>
          <p:nvPr/>
        </p:nvSpPr>
        <p:spPr>
          <a:xfrm>
            <a:off x="7563002" y="4466844"/>
            <a:ext cx="3982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Action Items &amp; Checklist</a:t>
            </a:r>
            <a:endParaRPr lang="en-US" sz="1500" dirty="0"/>
          </a:p>
        </p:txBody>
      </p:sp>
      <p:sp>
        <p:nvSpPr>
          <p:cNvPr id="56" name="Shape 51"/>
          <p:cNvSpPr/>
          <p:nvPr/>
        </p:nvSpPr>
        <p:spPr>
          <a:xfrm>
            <a:off x="6667805" y="5095951"/>
            <a:ext cx="4953305" cy="685800"/>
          </a:xfrm>
          <a:prstGeom prst="roundRect">
            <a:avLst>
              <a:gd name="adj" fmla="val 2963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16200000">
              <a:srgbClr val="000000">
                <a:alpha val="6000"/>
              </a:srgbClr>
            </a:outerShdw>
          </a:effectLst>
        </p:spPr>
      </p:sp>
      <p:sp>
        <p:nvSpPr>
          <p:cNvPr id="57" name="Shape 52"/>
          <p:cNvSpPr/>
          <p:nvPr/>
        </p:nvSpPr>
        <p:spPr>
          <a:xfrm>
            <a:off x="6667805" y="5095951"/>
            <a:ext cx="57607" cy="685800"/>
          </a:xfrm>
          <a:prstGeom prst="roundRect">
            <a:avLst>
              <a:gd name="adj" fmla="val 352735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58" name="Shape 53"/>
          <p:cNvSpPr/>
          <p:nvPr/>
        </p:nvSpPr>
        <p:spPr>
          <a:xfrm>
            <a:off x="6915607" y="5210251"/>
            <a:ext cx="457200" cy="457200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59" name="Text 54"/>
          <p:cNvSpPr txBox="1"/>
          <p:nvPr/>
        </p:nvSpPr>
        <p:spPr>
          <a:xfrm>
            <a:off x="7029907" y="5309921"/>
            <a:ext cx="305410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1600" dirty="0"/>
          </a:p>
        </p:txBody>
      </p:sp>
      <p:sp>
        <p:nvSpPr>
          <p:cNvPr id="60" name="Text 55"/>
          <p:cNvSpPr txBox="1"/>
          <p:nvPr/>
        </p:nvSpPr>
        <p:spPr>
          <a:xfrm>
            <a:off x="7563002" y="5324551"/>
            <a:ext cx="39822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Resources &amp; Q&amp;A</a:t>
            </a:r>
            <a:endParaRPr lang="en-US" sz="1500" dirty="0"/>
          </a:p>
        </p:txBody>
      </p:sp>
      <p:sp>
        <p:nvSpPr>
          <p:cNvPr id="61" name="Text 56"/>
          <p:cNvSpPr txBox="1"/>
          <p:nvPr/>
        </p:nvSpPr>
        <p:spPr>
          <a:xfrm>
            <a:off x="7886700" y="6439205"/>
            <a:ext cx="3924605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1333195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1333195"/>
            <a:ext cx="12191695" cy="57607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-6" r="-6" t="0" b="0"/>
          <a:stretch/>
        </p:blipFill>
        <p:spPr>
          <a:xfrm>
            <a:off x="761695" y="1714500"/>
            <a:ext cx="5229454" cy="1923898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rcRect l="-6" r="-6" t="0" b="0"/>
          <a:stretch/>
        </p:blipFill>
        <p:spPr>
          <a:xfrm>
            <a:off x="6286500" y="1714500"/>
            <a:ext cx="5229454" cy="1923898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rcRect l="-6" r="-6" t="0" b="0"/>
          <a:stretch/>
        </p:blipFill>
        <p:spPr>
          <a:xfrm>
            <a:off x="761695" y="4000500"/>
            <a:ext cx="5229454" cy="1923898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rcRect l="-6" r="-6" t="0" b="0"/>
          <a:stretch/>
        </p:blipFill>
        <p:spPr>
          <a:xfrm>
            <a:off x="6286500" y="4000500"/>
            <a:ext cx="5229454" cy="1923898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21420" b="21420"/>
          <a:stretch/>
        </p:blipFill>
        <p:spPr>
          <a:xfrm>
            <a:off x="381305" y="190195"/>
            <a:ext cx="1333195" cy="952805"/>
          </a:xfrm>
          <a:prstGeom prst="rect">
            <a:avLst/>
          </a:prstGeom>
        </p:spPr>
      </p:pic>
      <p:sp>
        <p:nvSpPr>
          <p:cNvPr id="13" name="Text 4"/>
          <p:cNvSpPr txBox="1"/>
          <p:nvPr/>
        </p:nvSpPr>
        <p:spPr>
          <a:xfrm>
            <a:off x="2095805" y="381305"/>
            <a:ext cx="971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100" b="1" spc="75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Role as a 1099 Contractor</a:t>
            </a:r>
            <a:endParaRPr lang="en-US" sz="3100" dirty="0"/>
          </a:p>
        </p:txBody>
      </p:sp>
      <p:sp>
        <p:nvSpPr>
          <p:cNvPr id="14" name="Shape 5"/>
          <p:cNvSpPr/>
          <p:nvPr/>
        </p:nvSpPr>
        <p:spPr>
          <a:xfrm>
            <a:off x="1047902" y="2361895"/>
            <a:ext cx="647395" cy="647395"/>
          </a:xfrm>
          <a:prstGeom prst="roundRect">
            <a:avLst>
              <a:gd name="adj" fmla="val 33234"/>
            </a:avLst>
          </a:prstGeom>
          <a:solidFill>
            <a:srgbClr val="E8F0E8"/>
          </a:solidFill>
          <a:ln w="25400">
            <a:solidFill>
              <a:srgbClr val="2E7D32"/>
            </a:solidFill>
            <a:prstDash val="solid"/>
          </a:ln>
        </p:spPr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1238098" y="2553005"/>
            <a:ext cx="267005" cy="267005"/>
          </a:xfrm>
          <a:prstGeom prst="rect">
            <a:avLst/>
          </a:prstGeom>
        </p:spPr>
      </p:pic>
      <p:sp>
        <p:nvSpPr>
          <p:cNvPr id="16" name="Text 6"/>
          <p:cNvSpPr txBox="1"/>
          <p:nvPr/>
        </p:nvSpPr>
        <p:spPr>
          <a:xfrm>
            <a:off x="1904695" y="2048256"/>
            <a:ext cx="38295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Control Your Work</a:t>
            </a:r>
            <a:endParaRPr lang="en-US" sz="1800" dirty="0"/>
          </a:p>
        </p:txBody>
      </p:sp>
      <p:sp>
        <p:nvSpPr>
          <p:cNvPr id="17" name="Text 7"/>
          <p:cNvSpPr txBox="1"/>
          <p:nvPr/>
        </p:nvSpPr>
        <p:spPr>
          <a:xfrm>
            <a:off x="1904695" y="2419502"/>
            <a:ext cx="3791102" cy="771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Set your own schedule, bring your specialized skills, and operate independently as a professional.</a:t>
            </a:r>
            <a:endParaRPr lang="en-US" sz="1300" dirty="0"/>
          </a:p>
        </p:txBody>
      </p:sp>
      <p:sp>
        <p:nvSpPr>
          <p:cNvPr id="18" name="Shape 8"/>
          <p:cNvSpPr/>
          <p:nvPr/>
        </p:nvSpPr>
        <p:spPr>
          <a:xfrm>
            <a:off x="6572707" y="2361895"/>
            <a:ext cx="647395" cy="647395"/>
          </a:xfrm>
          <a:prstGeom prst="roundRect">
            <a:avLst>
              <a:gd name="adj" fmla="val 33234"/>
            </a:avLst>
          </a:prstGeom>
          <a:solidFill>
            <a:srgbClr val="E8F0E8"/>
          </a:solidFill>
          <a:ln w="25400">
            <a:solidFill>
              <a:srgbClr val="2E7D32"/>
            </a:solidFill>
            <a:prstDash val="solid"/>
          </a:ln>
        </p:spPr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rcRect l="-685" r="-685" t="0" b="0"/>
          <a:stretch/>
        </p:blipFill>
        <p:spPr>
          <a:xfrm>
            <a:off x="6743700" y="2553005"/>
            <a:ext cx="304495" cy="267005"/>
          </a:xfrm>
          <a:prstGeom prst="rect">
            <a:avLst/>
          </a:prstGeom>
        </p:spPr>
      </p:pic>
      <p:sp>
        <p:nvSpPr>
          <p:cNvPr id="20" name="Text 9"/>
          <p:cNvSpPr txBox="1"/>
          <p:nvPr/>
        </p:nvSpPr>
        <p:spPr>
          <a:xfrm>
            <a:off x="7429500" y="2048256"/>
            <a:ext cx="38295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Manage Your Taxes</a:t>
            </a:r>
            <a:endParaRPr lang="en-US" sz="1800" dirty="0"/>
          </a:p>
        </p:txBody>
      </p:sp>
      <p:sp>
        <p:nvSpPr>
          <p:cNvPr id="21" name="Text 10"/>
          <p:cNvSpPr txBox="1"/>
          <p:nvPr/>
        </p:nvSpPr>
        <p:spPr>
          <a:xfrm>
            <a:off x="7429500" y="2419502"/>
            <a:ext cx="3791102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taxes are withheld from your payments; you handle your own federal, state, and local taxes.</a:t>
            </a:r>
            <a:endParaRPr lang="en-US" sz="1300" dirty="0"/>
          </a:p>
        </p:txBody>
      </p:sp>
      <p:sp>
        <p:nvSpPr>
          <p:cNvPr id="22" name="Shape 11"/>
          <p:cNvSpPr/>
          <p:nvPr/>
        </p:nvSpPr>
        <p:spPr>
          <a:xfrm>
            <a:off x="1047902" y="4647895"/>
            <a:ext cx="647395" cy="647395"/>
          </a:xfrm>
          <a:prstGeom prst="roundRect">
            <a:avLst>
              <a:gd name="adj" fmla="val 33234"/>
            </a:avLst>
          </a:prstGeom>
          <a:solidFill>
            <a:srgbClr val="E8F0E8"/>
          </a:solidFill>
          <a:ln w="25400">
            <a:solidFill>
              <a:srgbClr val="2E7D32"/>
            </a:solidFill>
            <a:prstDash val="solid"/>
          </a:ln>
        </p:spPr>
      </p:sp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1271930" y="4839005"/>
            <a:ext cx="200254" cy="267005"/>
          </a:xfrm>
          <a:prstGeom prst="rect">
            <a:avLst/>
          </a:prstGeom>
        </p:spPr>
      </p:pic>
      <p:sp>
        <p:nvSpPr>
          <p:cNvPr id="24" name="Text 12"/>
          <p:cNvSpPr txBox="1"/>
          <p:nvPr/>
        </p:nvSpPr>
        <p:spPr>
          <a:xfrm>
            <a:off x="1904695" y="4334256"/>
            <a:ext cx="38295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Invoice for Services</a:t>
            </a:r>
            <a:endParaRPr lang="en-US" sz="1800" dirty="0"/>
          </a:p>
        </p:txBody>
      </p:sp>
      <p:sp>
        <p:nvSpPr>
          <p:cNvPr id="25" name="Text 13"/>
          <p:cNvSpPr txBox="1"/>
          <p:nvPr/>
        </p:nvSpPr>
        <p:spPr>
          <a:xfrm>
            <a:off x="1904695" y="4705502"/>
            <a:ext cx="3791102" cy="771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Payments are generated based on agreed project fees, contracted hourly rates, or milestones.</a:t>
            </a:r>
            <a:endParaRPr lang="en-US" sz="1300" dirty="0"/>
          </a:p>
        </p:txBody>
      </p:sp>
      <p:sp>
        <p:nvSpPr>
          <p:cNvPr id="26" name="Shape 14"/>
          <p:cNvSpPr/>
          <p:nvPr/>
        </p:nvSpPr>
        <p:spPr>
          <a:xfrm>
            <a:off x="6572707" y="4647895"/>
            <a:ext cx="647395" cy="647395"/>
          </a:xfrm>
          <a:prstGeom prst="roundRect">
            <a:avLst>
              <a:gd name="adj" fmla="val 33234"/>
            </a:avLst>
          </a:prstGeom>
          <a:solidFill>
            <a:srgbClr val="E8F0E8"/>
          </a:solidFill>
          <a:ln w="25400">
            <a:solidFill>
              <a:srgbClr val="2E7D32"/>
            </a:solidFill>
            <a:prstDash val="solid"/>
          </a:ln>
        </p:spPr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rcRect l="-685" r="-685" t="0" b="0"/>
          <a:stretch/>
        </p:blipFill>
        <p:spPr>
          <a:xfrm>
            <a:off x="6743700" y="4839005"/>
            <a:ext cx="304495" cy="267005"/>
          </a:xfrm>
          <a:prstGeom prst="rect">
            <a:avLst/>
          </a:prstGeom>
        </p:spPr>
      </p:pic>
      <p:sp>
        <p:nvSpPr>
          <p:cNvPr id="28" name="Text 15"/>
          <p:cNvSpPr txBox="1"/>
          <p:nvPr/>
        </p:nvSpPr>
        <p:spPr>
          <a:xfrm>
            <a:off x="7429500" y="4334256"/>
            <a:ext cx="3829507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You're a Business Owner</a:t>
            </a:r>
            <a:endParaRPr lang="en-US" sz="1800" dirty="0"/>
          </a:p>
        </p:txBody>
      </p:sp>
      <p:sp>
        <p:nvSpPr>
          <p:cNvPr id="29" name="Text 16"/>
          <p:cNvSpPr txBox="1"/>
          <p:nvPr/>
        </p:nvSpPr>
        <p:spPr>
          <a:xfrm>
            <a:off x="7429500" y="4705502"/>
            <a:ext cx="3791102" cy="5148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 run your own business operation and bring your expertise to Man of Steele projects.</a:t>
            </a:r>
            <a:endParaRPr lang="en-US" sz="1300" dirty="0"/>
          </a:p>
        </p:txBody>
      </p:sp>
      <p:sp>
        <p:nvSpPr>
          <p:cNvPr id="30" name="Text 17"/>
          <p:cNvSpPr txBox="1"/>
          <p:nvPr/>
        </p:nvSpPr>
        <p:spPr>
          <a:xfrm>
            <a:off x="381305" y="6439205"/>
            <a:ext cx="395478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of Steele | 1099 Contractor Onboarding</a:t>
            </a:r>
            <a:endParaRPr lang="en-US" sz="1200" dirty="0"/>
          </a:p>
        </p:txBody>
      </p:sp>
      <p:sp>
        <p:nvSpPr>
          <p:cNvPr id="31" name="Text 18"/>
          <p:cNvSpPr txBox="1"/>
          <p:nvPr/>
        </p:nvSpPr>
        <p:spPr>
          <a:xfrm>
            <a:off x="7886700" y="6439205"/>
            <a:ext cx="3924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1524305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1524305"/>
            <a:ext cx="12191695" cy="5760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21420" b="21420"/>
          <a:stretch/>
        </p:blipFill>
        <p:spPr>
          <a:xfrm>
            <a:off x="381305" y="286207"/>
            <a:ext cx="1333195" cy="952805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2095805" y="381305"/>
            <a:ext cx="9646920" cy="838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spc="75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1099 Contractor vs. W-2 Employee — Know the Difference</a:t>
            </a:r>
            <a:endParaRPr lang="en-US" sz="25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1695" y="1809598"/>
          <a:ext cx="10668305" cy="3952951"/>
        </p:xfrm>
        <a:graphic>
          <a:graphicData uri="http://schemas.openxmlformats.org/drawingml/2006/table">
            <a:tbl>
              <a:tblPr/>
              <a:tblGrid>
                <a:gridCol w="2987345"/>
                <a:gridCol w="3840480"/>
                <a:gridCol w="3840480"/>
              </a:tblGrid>
              <a:tr h="49411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Feature</a:t>
                      </a:r>
                      <a:endParaRPr lang="en-US" sz="1200" dirty="0"/>
                    </a:p>
                  </a:txBody>
                  <a:tcPr marL="228600" marR="228600" marT="152705" marB="152705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1099 Contractor (YOU)</a:t>
                      </a:r>
                      <a:endParaRPr lang="en-US" sz="1200" dirty="0"/>
                    </a:p>
                  </a:txBody>
                  <a:tcPr marL="228600" marR="228600" marT="152705" marB="152705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471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W-2 Employee</a:t>
                      </a:r>
                      <a:endParaRPr lang="en-US" sz="1200" dirty="0"/>
                    </a:p>
                  </a:txBody>
                  <a:tcPr marL="228600" marR="228600" marT="152705" marB="152705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9E9E"/>
                    </a:solidFill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Tax Withholding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471C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You manage your own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5555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Employer withholds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Schedule Control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471C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Flexible — you set it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5555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Set by employer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Benefits (Health/PTO)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471C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Not included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5555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May be included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Year-End Tax Form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471C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1099-NEC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5555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W-2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Workers' Comp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471C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Typically not covered by client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5555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Covered by employer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Overtime Pay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471C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Not required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D0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5555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Required by law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  <a:tr h="494119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1A1A"/>
                          </a:solidFill>
                          <a:latin typeface="Montserrat" pitchFamily="34" charset="0"/>
                          <a:ea typeface="Montserrat" pitchFamily="34" charset="-122"/>
                          <a:cs typeface="Montserrat" pitchFamily="34" charset="-120"/>
                        </a:rPr>
                        <a:t>Self-Employment Tax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A471C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You pay both shares (15.3%)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55555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Shared with employer</a:t>
                      </a:r>
                      <a:endParaRPr lang="en-US" sz="1200" dirty="0"/>
                    </a:p>
                  </a:txBody>
                  <a:tcPr marL="228600" marR="228600" marT="133502" marB="133502" anchor="ctr">
                    <a:lnL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11" name="Text 5"/>
          <p:cNvSpPr txBox="1"/>
          <p:nvPr/>
        </p:nvSpPr>
        <p:spPr>
          <a:xfrm>
            <a:off x="381305" y="6439205"/>
            <a:ext cx="395478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of Steele | 1099 Contractor Onboarding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7886700" y="6439205"/>
            <a:ext cx="3924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1333195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1333195"/>
            <a:ext cx="12191695" cy="5760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144207" y="2762402"/>
            <a:ext cx="4371746" cy="1543507"/>
          </a:xfrm>
          <a:prstGeom prst="roundRect">
            <a:avLst>
              <a:gd name="adj" fmla="val 4388"/>
            </a:avLst>
          </a:prstGeom>
          <a:solidFill>
            <a:srgbClr val="FFF5F5"/>
          </a:solidFill>
          <a:ln w="12700">
            <a:solidFill>
              <a:srgbClr val="FFCDD2"/>
            </a:solidFill>
            <a:prstDash val="solid"/>
          </a:ln>
          <a:effectLst>
            <a:outerShdw sx="100000" sy="100000" kx="0" ky="0" algn="bl" rotWithShape="0" blurRad="114300" dist="38100" dir="16200000">
              <a:srgbClr val="d32f2f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144207" y="2762402"/>
            <a:ext cx="75895" cy="1543507"/>
          </a:xfrm>
          <a:prstGeom prst="roundRect">
            <a:avLst>
              <a:gd name="adj" fmla="val 89246"/>
            </a:avLst>
          </a:prstGeom>
          <a:solidFill>
            <a:srgbClr val="D32F2F"/>
          </a:solidFill>
          <a:ln w="12700">
            <a:solidFill>
              <a:srgbClr val="D32F2F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144207" y="4572000"/>
            <a:ext cx="4371746" cy="1162202"/>
          </a:xfrm>
          <a:prstGeom prst="roundRect">
            <a:avLst>
              <a:gd name="adj" fmla="val 773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144207" y="4572000"/>
            <a:ext cx="75895" cy="1162202"/>
          </a:xfrm>
          <a:prstGeom prst="roundRect">
            <a:avLst>
              <a:gd name="adj" fmla="val 118507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21420" b="21420"/>
          <a:stretch/>
        </p:blipFill>
        <p:spPr>
          <a:xfrm>
            <a:off x="381305" y="190195"/>
            <a:ext cx="1333195" cy="952805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095805" y="381305"/>
            <a:ext cx="971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100" b="1" spc="75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Step 1: Complete Your Form W-9</a:t>
            </a:r>
            <a:endParaRPr lang="en-US" sz="31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-25" b="-25"/>
          <a:stretch/>
        </p:blipFill>
        <p:spPr>
          <a:xfrm>
            <a:off x="761695" y="1666951"/>
            <a:ext cx="10668305" cy="857707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761695" y="1666951"/>
            <a:ext cx="57607" cy="857707"/>
          </a:xfrm>
          <a:prstGeom prst="roundRect">
            <a:avLst>
              <a:gd name="adj" fmla="val 28218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6" name="Text 10"/>
          <p:cNvSpPr txBox="1"/>
          <p:nvPr/>
        </p:nvSpPr>
        <p:spPr>
          <a:xfrm>
            <a:off x="1009498" y="1666951"/>
            <a:ext cx="10499141" cy="85770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E7D3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is a W-9?</a:t>
            </a:r>
            <a:pPr algn="l"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An IRS form providing your Taxpayer ID to Man of Steele. It is </a:t>
            </a:r>
            <a:pPr algn="l" indent="0" marL="0">
              <a:buNone/>
            </a:pPr>
            <a:r>
              <a:rPr lang="en-US" sz="1600" b="1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 filed with the IRS</a:t>
            </a:r>
            <a:pPr algn="l"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; we keep it securely on file. </a:t>
            </a:r>
            <a:endParaRPr lang="en-US" sz="1600" dirty="0"/>
          </a:p>
        </p:txBody>
      </p:sp>
      <p:sp>
        <p:nvSpPr>
          <p:cNvPr id="17" name="Shape 11"/>
          <p:cNvSpPr/>
          <p:nvPr/>
        </p:nvSpPr>
        <p:spPr>
          <a:xfrm>
            <a:off x="761695" y="2762402"/>
            <a:ext cx="381305" cy="381305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18" name="Text 12"/>
          <p:cNvSpPr/>
          <p:nvPr/>
        </p:nvSpPr>
        <p:spPr>
          <a:xfrm>
            <a:off x="733349" y="2762402"/>
            <a:ext cx="438912" cy="3813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1295705" y="2800807"/>
            <a:ext cx="578175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Line 1:</a:t>
            </a:r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Your legal full name (as it appears on your tax return)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761695" y="3333902"/>
            <a:ext cx="381305" cy="381305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733349" y="3333902"/>
            <a:ext cx="438912" cy="3813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Text 16"/>
          <p:cNvSpPr txBox="1"/>
          <p:nvPr/>
        </p:nvSpPr>
        <p:spPr>
          <a:xfrm>
            <a:off x="1295705" y="3372307"/>
            <a:ext cx="422269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Line 2:</a:t>
            </a:r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Business/DBA name (if applicable)</a:t>
            </a:r>
            <a:endParaRPr lang="en-US" sz="1500" dirty="0"/>
          </a:p>
        </p:txBody>
      </p:sp>
      <p:sp>
        <p:nvSpPr>
          <p:cNvPr id="23" name="Shape 17"/>
          <p:cNvSpPr/>
          <p:nvPr/>
        </p:nvSpPr>
        <p:spPr>
          <a:xfrm>
            <a:off x="761695" y="3905402"/>
            <a:ext cx="381305" cy="381305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733349" y="3905402"/>
            <a:ext cx="438912" cy="3813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1295705" y="3943807"/>
            <a:ext cx="563910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Line 3:</a:t>
            </a:r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Federal tax classification (Individual/Sole Prop, LLC, S-Corp, etc.)</a:t>
            </a:r>
            <a:endParaRPr lang="en-US" sz="1500" dirty="0"/>
          </a:p>
        </p:txBody>
      </p:sp>
      <p:sp>
        <p:nvSpPr>
          <p:cNvPr id="26" name="Shape 20"/>
          <p:cNvSpPr/>
          <p:nvPr/>
        </p:nvSpPr>
        <p:spPr>
          <a:xfrm>
            <a:off x="761695" y="4591202"/>
            <a:ext cx="381305" cy="381305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733349" y="4591202"/>
            <a:ext cx="438912" cy="3813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300" dirty="0"/>
          </a:p>
        </p:txBody>
      </p:sp>
      <p:sp>
        <p:nvSpPr>
          <p:cNvPr id="28" name="Text 22"/>
          <p:cNvSpPr txBox="1"/>
          <p:nvPr/>
        </p:nvSpPr>
        <p:spPr>
          <a:xfrm>
            <a:off x="1295705" y="4629607"/>
            <a:ext cx="53629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Lines 5-6:</a:t>
            </a:r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Full mailing address for payment documents</a:t>
            </a:r>
            <a:endParaRPr lang="en-US" sz="1500" dirty="0"/>
          </a:p>
        </p:txBody>
      </p:sp>
      <p:sp>
        <p:nvSpPr>
          <p:cNvPr id="29" name="Shape 23"/>
          <p:cNvSpPr/>
          <p:nvPr/>
        </p:nvSpPr>
        <p:spPr>
          <a:xfrm>
            <a:off x="761695" y="5162702"/>
            <a:ext cx="381305" cy="381305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30" name="Text 24"/>
          <p:cNvSpPr/>
          <p:nvPr/>
        </p:nvSpPr>
        <p:spPr>
          <a:xfrm>
            <a:off x="733349" y="5162702"/>
            <a:ext cx="438912" cy="3813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5"/>
          <p:cNvSpPr txBox="1"/>
          <p:nvPr/>
        </p:nvSpPr>
        <p:spPr>
          <a:xfrm>
            <a:off x="1295705" y="5201107"/>
            <a:ext cx="517276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 I:</a:t>
            </a:r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Enter either your SSN or EIN (provide one only)</a:t>
            </a:r>
            <a:endParaRPr lang="en-US" sz="1500" dirty="0"/>
          </a:p>
        </p:txBody>
      </p:sp>
      <p:sp>
        <p:nvSpPr>
          <p:cNvPr id="32" name="Shape 26"/>
          <p:cNvSpPr/>
          <p:nvPr/>
        </p:nvSpPr>
        <p:spPr>
          <a:xfrm>
            <a:off x="761695" y="5734202"/>
            <a:ext cx="381305" cy="381305"/>
          </a:xfrm>
          <a:prstGeom prst="ellipse">
            <a:avLst/>
          </a:prstGeom>
          <a:solidFill>
            <a:srgbClr val="2E7D32"/>
          </a:solidFill>
          <a:ln w="25400">
            <a:solidFill>
              <a:srgbClr val="9E9E9E"/>
            </a:solidFill>
            <a:prstDash val="solid"/>
          </a:ln>
        </p:spPr>
      </p:sp>
      <p:sp>
        <p:nvSpPr>
          <p:cNvPr id="33" name="Text 27"/>
          <p:cNvSpPr/>
          <p:nvPr/>
        </p:nvSpPr>
        <p:spPr>
          <a:xfrm>
            <a:off x="733349" y="5734202"/>
            <a:ext cx="438912" cy="3813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28"/>
          <p:cNvSpPr txBox="1"/>
          <p:nvPr/>
        </p:nvSpPr>
        <p:spPr>
          <a:xfrm>
            <a:off x="1295705" y="5772607"/>
            <a:ext cx="40142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 II:</a:t>
            </a:r>
            <a:pPr algn="l"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Sign and date to certify accuracy</a:t>
            </a:r>
            <a:endParaRPr lang="en-US" sz="1500" dirty="0"/>
          </a:p>
        </p:txBody>
      </p:sp>
      <p:pic>
        <p:nvPicPr>
          <p:cNvPr id="35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7448702" y="3019349"/>
            <a:ext cx="342900" cy="342900"/>
          </a:xfrm>
          <a:prstGeom prst="rect">
            <a:avLst/>
          </a:prstGeom>
        </p:spPr>
      </p:pic>
      <p:sp>
        <p:nvSpPr>
          <p:cNvPr id="36" name="Text 29"/>
          <p:cNvSpPr txBox="1"/>
          <p:nvPr/>
        </p:nvSpPr>
        <p:spPr>
          <a:xfrm>
            <a:off x="8001000" y="2952598"/>
            <a:ext cx="3258007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D32F2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Important Warning</a:t>
            </a:r>
            <a:endParaRPr lang="en-US" sz="1600" dirty="0"/>
          </a:p>
        </p:txBody>
      </p:sp>
      <p:sp>
        <p:nvSpPr>
          <p:cNvPr id="37" name="Text 30"/>
          <p:cNvSpPr txBox="1"/>
          <p:nvPr/>
        </p:nvSpPr>
        <p:spPr>
          <a:xfrm>
            <a:off x="8001000" y="3305556"/>
            <a:ext cx="3219602" cy="724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If you do not submit a completed W-9, the IRS requires a </a:t>
            </a:r>
            <a:pPr algn="l" indent="0" marL="0">
              <a:buNone/>
            </a:pPr>
            <a:r>
              <a:rPr lang="en-US" sz="1300" b="1" dirty="0">
                <a:solidFill>
                  <a:srgbClr val="D32F2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24% backup withholding</a:t>
            </a:r>
            <a:pPr algn="l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on ALL your payments!</a:t>
            </a:r>
            <a:endParaRPr lang="en-US" sz="1300" dirty="0"/>
          </a:p>
        </p:txBody>
      </p:sp>
      <p:pic>
        <p:nvPicPr>
          <p:cNvPr id="38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7467905" y="4943246"/>
            <a:ext cx="304495" cy="304495"/>
          </a:xfrm>
          <a:prstGeom prst="rect">
            <a:avLst/>
          </a:prstGeom>
        </p:spPr>
      </p:pic>
      <p:sp>
        <p:nvSpPr>
          <p:cNvPr id="39" name="Text 31"/>
          <p:cNvSpPr txBox="1"/>
          <p:nvPr/>
        </p:nvSpPr>
        <p:spPr>
          <a:xfrm>
            <a:off x="8001000" y="4809744"/>
            <a:ext cx="3258007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Download Official IRS Form:</a:t>
            </a:r>
            <a:endParaRPr lang="en-US" sz="1300" dirty="0"/>
          </a:p>
        </p:txBody>
      </p:sp>
      <p:sp>
        <p:nvSpPr>
          <p:cNvPr id="40" name="Text 32"/>
          <p:cNvSpPr txBox="1"/>
          <p:nvPr/>
        </p:nvSpPr>
        <p:spPr>
          <a:xfrm>
            <a:off x="8001000" y="5076749"/>
            <a:ext cx="325800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irs.gov/pub/irs-pdf/fw9.pdf</a:t>
            </a:r>
            <a:endParaRPr lang="en-US" sz="1300" dirty="0"/>
          </a:p>
        </p:txBody>
      </p:sp>
      <p:sp>
        <p:nvSpPr>
          <p:cNvPr id="41" name="Text 33"/>
          <p:cNvSpPr txBox="1"/>
          <p:nvPr/>
        </p:nvSpPr>
        <p:spPr>
          <a:xfrm>
            <a:off x="381305" y="6439205"/>
            <a:ext cx="395478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of Steele | 1099 Contractor Onboarding</a:t>
            </a:r>
            <a:endParaRPr lang="en-US" sz="1200" dirty="0"/>
          </a:p>
        </p:txBody>
      </p:sp>
      <p:sp>
        <p:nvSpPr>
          <p:cNvPr id="42" name="Text 34"/>
          <p:cNvSpPr txBox="1"/>
          <p:nvPr/>
        </p:nvSpPr>
        <p:spPr>
          <a:xfrm>
            <a:off x="7886700" y="6439205"/>
            <a:ext cx="3924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1333195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1333195"/>
            <a:ext cx="12191695" cy="5760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61695" y="1952244"/>
            <a:ext cx="2447849" cy="6858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61695" y="1952244"/>
            <a:ext cx="57607" cy="685800"/>
          </a:xfrm>
          <a:prstGeom prst="roundRect">
            <a:avLst>
              <a:gd name="adj" fmla="val 264551"/>
            </a:avLst>
          </a:prstGeom>
          <a:solidFill>
            <a:srgbClr val="9E9E9E"/>
          </a:solidFill>
          <a:ln w="12700">
            <a:solidFill>
              <a:srgbClr val="9E9E9E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524098" y="1952244"/>
            <a:ext cx="2447849" cy="6858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524098" y="1952244"/>
            <a:ext cx="57607" cy="685800"/>
          </a:xfrm>
          <a:prstGeom prst="roundRect">
            <a:avLst>
              <a:gd name="adj" fmla="val 264551"/>
            </a:avLst>
          </a:prstGeom>
          <a:solidFill>
            <a:srgbClr val="9E9E9E"/>
          </a:solidFill>
          <a:ln w="12700">
            <a:solidFill>
              <a:srgbClr val="9E9E9E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86500" y="1952244"/>
            <a:ext cx="2447849" cy="6858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286500" y="1952244"/>
            <a:ext cx="57607" cy="685800"/>
          </a:xfrm>
          <a:prstGeom prst="roundRect">
            <a:avLst>
              <a:gd name="adj" fmla="val 264551"/>
            </a:avLst>
          </a:prstGeom>
          <a:solidFill>
            <a:srgbClr val="9E9E9E"/>
          </a:solidFill>
          <a:ln w="12700">
            <a:solidFill>
              <a:srgbClr val="9E9E9E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048902" y="1952244"/>
            <a:ext cx="2447849" cy="685800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9048902" y="1952244"/>
            <a:ext cx="57607" cy="685800"/>
          </a:xfrm>
          <a:prstGeom prst="roundRect">
            <a:avLst>
              <a:gd name="adj" fmla="val 264551"/>
            </a:avLst>
          </a:prstGeom>
          <a:solidFill>
            <a:srgbClr val="9E9E9E"/>
          </a:solidFill>
          <a:ln w="12700">
            <a:solidFill>
              <a:srgbClr val="9E9E9E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61695" y="3286354"/>
            <a:ext cx="2210105" cy="1686154"/>
          </a:xfrm>
          <a:prstGeom prst="roundRect">
            <a:avLst>
              <a:gd name="adj" fmla="val 3677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114300" dist="38100" dir="16200000">
              <a:srgbClr val="000000">
                <a:alpha val="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61695" y="3286354"/>
            <a:ext cx="2210105" cy="57607"/>
          </a:xfrm>
          <a:prstGeom prst="roundRect">
            <a:avLst>
              <a:gd name="adj" fmla="val 107614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581705" y="3286354"/>
            <a:ext cx="2210105" cy="1686154"/>
          </a:xfrm>
          <a:prstGeom prst="roundRect">
            <a:avLst>
              <a:gd name="adj" fmla="val 3677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114300" dist="38100" dir="16200000">
              <a:srgbClr val="000000">
                <a:alpha val="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3581705" y="3286354"/>
            <a:ext cx="2210105" cy="57607"/>
          </a:xfrm>
          <a:prstGeom prst="roundRect">
            <a:avLst>
              <a:gd name="adj" fmla="val 107614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400800" y="3286354"/>
            <a:ext cx="2210105" cy="1686154"/>
          </a:xfrm>
          <a:prstGeom prst="roundRect">
            <a:avLst>
              <a:gd name="adj" fmla="val 3677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114300" dist="38100" dir="16200000">
              <a:srgbClr val="000000">
                <a:alpha val="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400800" y="3286354"/>
            <a:ext cx="2210105" cy="57607"/>
          </a:xfrm>
          <a:prstGeom prst="roundRect">
            <a:avLst>
              <a:gd name="adj" fmla="val 107614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9219895" y="3286354"/>
            <a:ext cx="2210105" cy="1686154"/>
          </a:xfrm>
          <a:prstGeom prst="roundRect">
            <a:avLst>
              <a:gd name="adj" fmla="val 3677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114300" dist="38100" dir="16200000">
              <a:srgbClr val="000000">
                <a:alpha val="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9219895" y="3286354"/>
            <a:ext cx="2210105" cy="57607"/>
          </a:xfrm>
          <a:prstGeom prst="roundRect">
            <a:avLst>
              <a:gd name="adj" fmla="val 107614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61695" y="5143500"/>
            <a:ext cx="6163056" cy="875995"/>
          </a:xfrm>
          <a:prstGeom prst="roundRect">
            <a:avLst>
              <a:gd name="adj" fmla="val 13615"/>
            </a:avLst>
          </a:prstGeom>
          <a:solidFill>
            <a:srgbClr val="FFF5F5"/>
          </a:solidFill>
          <a:ln w="12700">
            <a:solidFill>
              <a:srgbClr val="FFCDD2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61695" y="5143500"/>
            <a:ext cx="57607" cy="875995"/>
          </a:xfrm>
          <a:prstGeom prst="roundRect">
            <a:avLst>
              <a:gd name="adj" fmla="val 207040"/>
            </a:avLst>
          </a:prstGeom>
          <a:solidFill>
            <a:srgbClr val="D32F2F"/>
          </a:solidFill>
          <a:ln w="12700">
            <a:solidFill>
              <a:srgbClr val="D32F2F">
                <a:alpha val="0"/>
              </a:srgbClr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048195" y="5143500"/>
            <a:ext cx="4448556" cy="875995"/>
          </a:xfrm>
          <a:prstGeom prst="roundRect">
            <a:avLst>
              <a:gd name="adj" fmla="val 13615"/>
            </a:avLst>
          </a:prstGeom>
          <a:solidFill>
            <a:srgbClr val="E8F0E8"/>
          </a:solidFill>
          <a:ln w="12700">
            <a:solidFill>
              <a:srgbClr val="C8E6C9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7048195" y="5143500"/>
            <a:ext cx="57607" cy="875995"/>
          </a:xfrm>
          <a:prstGeom prst="roundRect">
            <a:avLst>
              <a:gd name="adj" fmla="val 207040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7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21420" b="21420"/>
          <a:stretch/>
        </p:blipFill>
        <p:spPr>
          <a:xfrm>
            <a:off x="381305" y="190195"/>
            <a:ext cx="1333195" cy="952805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952805" y="3476549"/>
            <a:ext cx="342900" cy="34290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3771900" y="3476549"/>
            <a:ext cx="342900" cy="34290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6590995" y="3476549"/>
            <a:ext cx="342900" cy="34290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411005" y="3476549"/>
            <a:ext cx="342900" cy="342900"/>
          </a:xfrm>
          <a:prstGeom prst="ellipse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Text 28"/>
          <p:cNvSpPr txBox="1"/>
          <p:nvPr/>
        </p:nvSpPr>
        <p:spPr>
          <a:xfrm>
            <a:off x="2095805" y="286207"/>
            <a:ext cx="9661550" cy="876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spc="75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Your Payments Work at Man of Steele</a:t>
            </a:r>
            <a:endParaRPr lang="en-US" sz="2800" dirty="0"/>
          </a:p>
        </p:txBody>
      </p:sp>
      <p:sp>
        <p:nvSpPr>
          <p:cNvPr id="34" name="Text 29"/>
          <p:cNvSpPr txBox="1"/>
          <p:nvPr/>
        </p:nvSpPr>
        <p:spPr>
          <a:xfrm>
            <a:off x="761695" y="1571854"/>
            <a:ext cx="48774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38" kern="0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Supported Payment Types</a:t>
            </a:r>
            <a:endParaRPr lang="en-US" sz="1500" dirty="0"/>
          </a:p>
        </p:txBody>
      </p:sp>
      <p:sp>
        <p:nvSpPr>
          <p:cNvPr id="35" name="Shape 30"/>
          <p:cNvSpPr/>
          <p:nvPr/>
        </p:nvSpPr>
        <p:spPr>
          <a:xfrm>
            <a:off x="905256" y="2095805"/>
            <a:ext cx="381305" cy="381305"/>
          </a:xfrm>
          <a:prstGeom prst="roundRect">
            <a:avLst>
              <a:gd name="adj" fmla="val 47962"/>
            </a:avLst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6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1000354" y="2190902"/>
            <a:ext cx="190195" cy="190195"/>
          </a:xfrm>
          <a:prstGeom prst="rect">
            <a:avLst/>
          </a:prstGeom>
        </p:spPr>
      </p:pic>
      <p:sp>
        <p:nvSpPr>
          <p:cNvPr id="37" name="Text 31"/>
          <p:cNvSpPr txBox="1"/>
          <p:nvPr/>
        </p:nvSpPr>
        <p:spPr>
          <a:xfrm>
            <a:off x="1380744" y="2171700"/>
            <a:ext cx="1743761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Hourly Rate</a:t>
            </a:r>
            <a:endParaRPr lang="en-US" sz="1300" dirty="0"/>
          </a:p>
        </p:txBody>
      </p:sp>
      <p:sp>
        <p:nvSpPr>
          <p:cNvPr id="38" name="Shape 32"/>
          <p:cNvSpPr/>
          <p:nvPr/>
        </p:nvSpPr>
        <p:spPr>
          <a:xfrm>
            <a:off x="3666744" y="2095805"/>
            <a:ext cx="381305" cy="381305"/>
          </a:xfrm>
          <a:prstGeom prst="roundRect">
            <a:avLst>
              <a:gd name="adj" fmla="val 47962"/>
            </a:avLst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9" name="Image 4" descr="preencoded.png">    </p:cNvPr>
          <p:cNvPicPr>
            <a:picLocks noChangeAspect="1"/>
          </p:cNvPicPr>
          <p:nvPr/>
        </p:nvPicPr>
        <p:blipFill>
          <a:blip r:embed="rId5"/>
          <a:srcRect l="-1282" r="-1282" t="0" b="0"/>
          <a:stretch/>
        </p:blipFill>
        <p:spPr>
          <a:xfrm>
            <a:off x="3748126" y="2190902"/>
            <a:ext cx="219456" cy="190195"/>
          </a:xfrm>
          <a:prstGeom prst="rect">
            <a:avLst/>
          </a:prstGeom>
        </p:spPr>
      </p:pic>
      <p:sp>
        <p:nvSpPr>
          <p:cNvPr id="40" name="Text 33"/>
          <p:cNvSpPr txBox="1"/>
          <p:nvPr/>
        </p:nvSpPr>
        <p:spPr>
          <a:xfrm>
            <a:off x="4143146" y="2171700"/>
            <a:ext cx="1743761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Project Fee</a:t>
            </a:r>
            <a:endParaRPr lang="en-US" sz="1300" dirty="0"/>
          </a:p>
        </p:txBody>
      </p:sp>
      <p:sp>
        <p:nvSpPr>
          <p:cNvPr id="41" name="Shape 34"/>
          <p:cNvSpPr/>
          <p:nvPr/>
        </p:nvSpPr>
        <p:spPr>
          <a:xfrm>
            <a:off x="6429146" y="2095805"/>
            <a:ext cx="381305" cy="381305"/>
          </a:xfrm>
          <a:prstGeom prst="roundRect">
            <a:avLst>
              <a:gd name="adj" fmla="val 47962"/>
            </a:avLst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2" name="Image 5" descr="preencoded.png">    </p:cNvPr>
          <p:cNvPicPr>
            <a:picLocks noChangeAspect="1"/>
          </p:cNvPicPr>
          <p:nvPr/>
        </p:nvPicPr>
        <p:blipFill>
          <a:blip r:embed="rId6"/>
          <a:srcRect l="-1648" r="-1648" t="0" b="0"/>
          <a:stretch/>
        </p:blipFill>
        <p:spPr>
          <a:xfrm>
            <a:off x="6534302" y="2190902"/>
            <a:ext cx="171907" cy="190195"/>
          </a:xfrm>
          <a:prstGeom prst="rect">
            <a:avLst/>
          </a:prstGeom>
        </p:spPr>
      </p:pic>
      <p:sp>
        <p:nvSpPr>
          <p:cNvPr id="43" name="Text 35"/>
          <p:cNvSpPr txBox="1"/>
          <p:nvPr/>
        </p:nvSpPr>
        <p:spPr>
          <a:xfrm>
            <a:off x="6905549" y="2171700"/>
            <a:ext cx="1743761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Milestones</a:t>
            </a:r>
            <a:endParaRPr lang="en-US" sz="1300" dirty="0"/>
          </a:p>
        </p:txBody>
      </p:sp>
      <p:sp>
        <p:nvSpPr>
          <p:cNvPr id="44" name="Shape 36"/>
          <p:cNvSpPr/>
          <p:nvPr/>
        </p:nvSpPr>
        <p:spPr>
          <a:xfrm>
            <a:off x="9191549" y="2095805"/>
            <a:ext cx="381305" cy="381305"/>
          </a:xfrm>
          <a:prstGeom prst="roundRect">
            <a:avLst>
              <a:gd name="adj" fmla="val 47962"/>
            </a:avLst>
          </a:prstGeom>
          <a:solidFill>
            <a:srgbClr val="F0F0F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5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9262872" y="2190902"/>
            <a:ext cx="237744" cy="190195"/>
          </a:xfrm>
          <a:prstGeom prst="rect">
            <a:avLst/>
          </a:prstGeom>
        </p:spPr>
      </p:pic>
      <p:sp>
        <p:nvSpPr>
          <p:cNvPr id="46" name="Text 37"/>
          <p:cNvSpPr txBox="1"/>
          <p:nvPr/>
        </p:nvSpPr>
        <p:spPr>
          <a:xfrm>
            <a:off x="9667951" y="2171700"/>
            <a:ext cx="1743761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Retainer</a:t>
            </a:r>
            <a:endParaRPr lang="en-US" sz="1300" dirty="0"/>
          </a:p>
        </p:txBody>
      </p:sp>
      <p:sp>
        <p:nvSpPr>
          <p:cNvPr id="47" name="Text 38"/>
          <p:cNvSpPr txBox="1"/>
          <p:nvPr/>
        </p:nvSpPr>
        <p:spPr>
          <a:xfrm>
            <a:off x="761695" y="2905049"/>
            <a:ext cx="48774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38" kern="0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Payment Process</a:t>
            </a:r>
            <a:endParaRPr lang="en-US" sz="1500" dirty="0"/>
          </a:p>
        </p:txBody>
      </p:sp>
      <p:sp>
        <p:nvSpPr>
          <p:cNvPr id="48" name="Text 39"/>
          <p:cNvSpPr txBox="1"/>
          <p:nvPr/>
        </p:nvSpPr>
        <p:spPr>
          <a:xfrm>
            <a:off x="914400" y="3543300"/>
            <a:ext cx="4197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300" dirty="0"/>
          </a:p>
        </p:txBody>
      </p:sp>
      <p:sp>
        <p:nvSpPr>
          <p:cNvPr id="49" name="Text 40"/>
          <p:cNvSpPr txBox="1"/>
          <p:nvPr/>
        </p:nvSpPr>
        <p:spPr>
          <a:xfrm>
            <a:off x="952805" y="3952951"/>
            <a:ext cx="188640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Complete Work</a:t>
            </a:r>
            <a:endParaRPr lang="en-US" sz="1300" dirty="0"/>
          </a:p>
        </p:txBody>
      </p:sp>
      <p:sp>
        <p:nvSpPr>
          <p:cNvPr id="50" name="Text 41"/>
          <p:cNvSpPr txBox="1"/>
          <p:nvPr/>
        </p:nvSpPr>
        <p:spPr>
          <a:xfrm>
            <a:off x="952805" y="4229100"/>
            <a:ext cx="1882750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Submit completed work or approved hours for the billing period.</a:t>
            </a:r>
            <a:endParaRPr lang="en-US" sz="1100" dirty="0"/>
          </a:p>
        </p:txBody>
      </p:sp>
      <p:pic>
        <p:nvPicPr>
          <p:cNvPr id="51" name="Image 7" descr="preencoded.png">    </p:cNvPr>
          <p:cNvPicPr>
            <a:picLocks noChangeAspect="1"/>
          </p:cNvPicPr>
          <p:nvPr/>
        </p:nvPicPr>
        <p:blipFill>
          <a:blip r:embed="rId8"/>
          <a:srcRect l="-1507" r="-1507" t="0" b="0"/>
          <a:stretch/>
        </p:blipFill>
        <p:spPr>
          <a:xfrm>
            <a:off x="3181198" y="3962095"/>
            <a:ext cx="171907" cy="267005"/>
          </a:xfrm>
          <a:prstGeom prst="rect">
            <a:avLst/>
          </a:prstGeom>
        </p:spPr>
      </p:pic>
      <p:sp>
        <p:nvSpPr>
          <p:cNvPr id="52" name="Text 42"/>
          <p:cNvSpPr txBox="1"/>
          <p:nvPr/>
        </p:nvSpPr>
        <p:spPr>
          <a:xfrm>
            <a:off x="3733495" y="3543300"/>
            <a:ext cx="4197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300" dirty="0"/>
          </a:p>
        </p:txBody>
      </p:sp>
      <p:sp>
        <p:nvSpPr>
          <p:cNvPr id="53" name="Text 43"/>
          <p:cNvSpPr txBox="1"/>
          <p:nvPr/>
        </p:nvSpPr>
        <p:spPr>
          <a:xfrm>
            <a:off x="3771900" y="3952951"/>
            <a:ext cx="188640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Payment Processed</a:t>
            </a:r>
            <a:endParaRPr lang="en-US" sz="1300" dirty="0"/>
          </a:p>
        </p:txBody>
      </p:sp>
      <p:sp>
        <p:nvSpPr>
          <p:cNvPr id="54" name="Text 44"/>
          <p:cNvSpPr txBox="1"/>
          <p:nvPr/>
        </p:nvSpPr>
        <p:spPr>
          <a:xfrm>
            <a:off x="3771900" y="4229100"/>
            <a:ext cx="1882750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Your payment is processed securely via our Paychex system.</a:t>
            </a:r>
            <a:endParaRPr lang="en-US" sz="1100" dirty="0"/>
          </a:p>
        </p:txBody>
      </p:sp>
      <p:pic>
        <p:nvPicPr>
          <p:cNvPr id="55" name="Image 8" descr="preencoded.png">    </p:cNvPr>
          <p:cNvPicPr>
            <a:picLocks noChangeAspect="1"/>
          </p:cNvPicPr>
          <p:nvPr/>
        </p:nvPicPr>
        <p:blipFill>
          <a:blip r:embed="rId9"/>
          <a:srcRect l="-1507" r="-1507" t="0" b="0"/>
          <a:stretch/>
        </p:blipFill>
        <p:spPr>
          <a:xfrm>
            <a:off x="6001207" y="3962095"/>
            <a:ext cx="171907" cy="267005"/>
          </a:xfrm>
          <a:prstGeom prst="rect">
            <a:avLst/>
          </a:prstGeom>
        </p:spPr>
      </p:pic>
      <p:sp>
        <p:nvSpPr>
          <p:cNvPr id="56" name="Text 45"/>
          <p:cNvSpPr txBox="1"/>
          <p:nvPr/>
        </p:nvSpPr>
        <p:spPr>
          <a:xfrm>
            <a:off x="6553505" y="3543300"/>
            <a:ext cx="4197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300" dirty="0"/>
          </a:p>
        </p:txBody>
      </p:sp>
      <p:sp>
        <p:nvSpPr>
          <p:cNvPr id="57" name="Text 46"/>
          <p:cNvSpPr txBox="1"/>
          <p:nvPr/>
        </p:nvSpPr>
        <p:spPr>
          <a:xfrm>
            <a:off x="6590995" y="3952951"/>
            <a:ext cx="188640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Funds Deposited</a:t>
            </a:r>
            <a:endParaRPr lang="en-US" sz="1300" dirty="0"/>
          </a:p>
        </p:txBody>
      </p:sp>
      <p:sp>
        <p:nvSpPr>
          <p:cNvPr id="58" name="Text 47"/>
          <p:cNvSpPr txBox="1"/>
          <p:nvPr/>
        </p:nvSpPr>
        <p:spPr>
          <a:xfrm>
            <a:off x="6590995" y="4229100"/>
            <a:ext cx="1882750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Funds are deposited directly into your linked bank account.</a:t>
            </a:r>
            <a:endParaRPr lang="en-US" sz="1100" dirty="0"/>
          </a:p>
        </p:txBody>
      </p:sp>
      <p:pic>
        <p:nvPicPr>
          <p:cNvPr id="59" name="Image 9" descr="preencoded.png">    </p:cNvPr>
          <p:cNvPicPr>
            <a:picLocks noChangeAspect="1"/>
          </p:cNvPicPr>
          <p:nvPr/>
        </p:nvPicPr>
        <p:blipFill>
          <a:blip r:embed="rId10"/>
          <a:srcRect l="-1507" r="-1507" t="0" b="0"/>
          <a:stretch/>
        </p:blipFill>
        <p:spPr>
          <a:xfrm>
            <a:off x="8820302" y="3962095"/>
            <a:ext cx="171907" cy="267005"/>
          </a:xfrm>
          <a:prstGeom prst="rect">
            <a:avLst/>
          </a:prstGeom>
        </p:spPr>
      </p:pic>
      <p:sp>
        <p:nvSpPr>
          <p:cNvPr id="60" name="Text 48"/>
          <p:cNvSpPr txBox="1"/>
          <p:nvPr/>
        </p:nvSpPr>
        <p:spPr>
          <a:xfrm>
            <a:off x="9372600" y="3543300"/>
            <a:ext cx="4197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300" dirty="0"/>
          </a:p>
        </p:txBody>
      </p:sp>
      <p:sp>
        <p:nvSpPr>
          <p:cNvPr id="61" name="Text 49"/>
          <p:cNvSpPr txBox="1"/>
          <p:nvPr/>
        </p:nvSpPr>
        <p:spPr>
          <a:xfrm>
            <a:off x="9411005" y="3952951"/>
            <a:ext cx="1886407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Records Available</a:t>
            </a:r>
            <a:endParaRPr lang="en-US" sz="1300" dirty="0"/>
          </a:p>
        </p:txBody>
      </p:sp>
      <p:sp>
        <p:nvSpPr>
          <p:cNvPr id="62" name="Text 50"/>
          <p:cNvSpPr txBox="1"/>
          <p:nvPr/>
        </p:nvSpPr>
        <p:spPr>
          <a:xfrm>
            <a:off x="9411005" y="4229100"/>
            <a:ext cx="1882750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Payment records and stubs are instantly available in Paychex Flex.</a:t>
            </a:r>
            <a:endParaRPr lang="en-US" sz="1100" dirty="0"/>
          </a:p>
        </p:txBody>
      </p:sp>
      <p:pic>
        <p:nvPicPr>
          <p:cNvPr id="63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990295" y="5419649"/>
            <a:ext cx="304495" cy="304495"/>
          </a:xfrm>
          <a:prstGeom prst="rect">
            <a:avLst/>
          </a:prstGeom>
        </p:spPr>
      </p:pic>
      <p:sp>
        <p:nvSpPr>
          <p:cNvPr id="64" name="Text 51"/>
          <p:cNvSpPr txBox="1"/>
          <p:nvPr/>
        </p:nvSpPr>
        <p:spPr>
          <a:xfrm>
            <a:off x="1476756" y="5238598"/>
            <a:ext cx="5306263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32F2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Important Tax Reminder</a:t>
            </a:r>
            <a:endParaRPr lang="en-US" sz="1200" dirty="0"/>
          </a:p>
        </p:txBody>
      </p:sp>
      <p:sp>
        <p:nvSpPr>
          <p:cNvPr id="65" name="Text 52"/>
          <p:cNvSpPr txBox="1"/>
          <p:nvPr/>
        </p:nvSpPr>
        <p:spPr>
          <a:xfrm>
            <a:off x="1476756" y="5458054"/>
            <a:ext cx="526785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taxes are withheld. You receive the gross contracted amount and are responsible for paying all federal, state, and local estimated taxes.</a:t>
            </a:r>
            <a:endParaRPr lang="en-US" sz="1100" dirty="0"/>
          </a:p>
        </p:txBody>
      </p:sp>
      <p:pic>
        <p:nvPicPr>
          <p:cNvPr id="66" name="Image 11" descr="preencoded.png">    </p:cNvPr>
          <p:cNvPicPr>
            <a:picLocks noChangeAspect="1"/>
          </p:cNvPicPr>
          <p:nvPr/>
        </p:nvPicPr>
        <p:blipFill>
          <a:blip r:embed="rId12"/>
          <a:srcRect l="-107" r="-107" t="0" b="0"/>
          <a:stretch/>
        </p:blipFill>
        <p:spPr>
          <a:xfrm>
            <a:off x="7295998" y="5419649"/>
            <a:ext cx="267005" cy="304495"/>
          </a:xfrm>
          <a:prstGeom prst="rect">
            <a:avLst/>
          </a:prstGeom>
        </p:spPr>
      </p:pic>
      <p:sp>
        <p:nvSpPr>
          <p:cNvPr id="67" name="Text 53"/>
          <p:cNvSpPr txBox="1"/>
          <p:nvPr/>
        </p:nvSpPr>
        <p:spPr>
          <a:xfrm>
            <a:off x="7763256" y="5238598"/>
            <a:ext cx="3591763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Pay Schedule</a:t>
            </a:r>
            <a:endParaRPr lang="en-US" sz="1200" dirty="0"/>
          </a:p>
        </p:txBody>
      </p:sp>
      <p:sp>
        <p:nvSpPr>
          <p:cNvPr id="68" name="Text 54"/>
          <p:cNvSpPr txBox="1"/>
          <p:nvPr/>
        </p:nvSpPr>
        <p:spPr>
          <a:xfrm>
            <a:off x="7763256" y="5458054"/>
            <a:ext cx="3553358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[Weekly / Bi-weekly / Per Project]</a:t>
            </a:r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i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Please confirm your schedule with your supervisor.</a:t>
            </a:r>
            <a:endParaRPr lang="en-US" sz="1100" dirty="0"/>
          </a:p>
        </p:txBody>
      </p:sp>
      <p:sp>
        <p:nvSpPr>
          <p:cNvPr id="69" name="Text 55"/>
          <p:cNvSpPr txBox="1"/>
          <p:nvPr/>
        </p:nvSpPr>
        <p:spPr>
          <a:xfrm>
            <a:off x="381305" y="6439205"/>
            <a:ext cx="395478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of Steele | 1099 Contractor Onboarding</a:t>
            </a:r>
            <a:endParaRPr lang="en-US" sz="1200" dirty="0"/>
          </a:p>
        </p:txBody>
      </p:sp>
      <p:sp>
        <p:nvSpPr>
          <p:cNvPr id="70" name="Text 56"/>
          <p:cNvSpPr txBox="1"/>
          <p:nvPr/>
        </p:nvSpPr>
        <p:spPr>
          <a:xfrm>
            <a:off x="7886700" y="6439205"/>
            <a:ext cx="3924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1333195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1333195"/>
            <a:ext cx="12191695" cy="57607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-1" r="-1" t="0" b="0"/>
          <a:stretch/>
        </p:blipFill>
        <p:spPr>
          <a:xfrm>
            <a:off x="905256" y="2381098"/>
            <a:ext cx="2400300" cy="3133649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rcRect l="-1" r="-1" t="0" b="0"/>
          <a:stretch/>
        </p:blipFill>
        <p:spPr>
          <a:xfrm>
            <a:off x="3571646" y="2381098"/>
            <a:ext cx="2400300" cy="3133649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rcRect l="-1" r="-1" t="0" b="0"/>
          <a:stretch/>
        </p:blipFill>
        <p:spPr>
          <a:xfrm>
            <a:off x="6238951" y="2381098"/>
            <a:ext cx="2400300" cy="3133649"/>
          </a:xfrm>
          <a:prstGeom prst="rect">
            <a:avLst/>
          </a:prstGeom>
        </p:spPr>
      </p:pic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rcRect l="-1" r="-1" t="0" b="0"/>
          <a:stretch/>
        </p:blipFill>
        <p:spPr>
          <a:xfrm>
            <a:off x="8906256" y="2381098"/>
            <a:ext cx="2400300" cy="3133649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1867205" y="2152498"/>
            <a:ext cx="457200" cy="457200"/>
          </a:xfrm>
          <a:prstGeom prst="rect">
            <a:avLst/>
          </a:prstGeom>
        </p:spPr>
      </p:pic>
      <p:pic>
        <p:nvPicPr>
          <p:cNvPr id="13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4533595" y="2152498"/>
            <a:ext cx="457200" cy="457200"/>
          </a:xfrm>
          <a:prstGeom prst="rect">
            <a:avLst/>
          </a:prstGeom>
        </p:spPr>
      </p:pic>
      <p:pic>
        <p:nvPicPr>
          <p:cNvPr id="14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7200900" y="2152498"/>
            <a:ext cx="457200" cy="457200"/>
          </a:xfrm>
          <a:prstGeom prst="rect">
            <a:avLst/>
          </a:prstGeom>
        </p:spPr>
      </p:pic>
      <p:pic>
        <p:nvPicPr>
          <p:cNvPr id="15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9868205" y="2152498"/>
            <a:ext cx="457200" cy="457200"/>
          </a:xfrm>
          <a:prstGeom prst="rect">
            <a:avLst/>
          </a:prstGeom>
        </p:spPr>
      </p:pic>
      <p:pic>
        <p:nvPicPr>
          <p:cNvPr id="16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21420" b="21420"/>
          <a:stretch/>
        </p:blipFill>
        <p:spPr>
          <a:xfrm>
            <a:off x="381305" y="190195"/>
            <a:ext cx="1333195" cy="952805"/>
          </a:xfrm>
          <a:prstGeom prst="rect">
            <a:avLst/>
          </a:prstGeom>
        </p:spPr>
      </p:pic>
      <p:sp>
        <p:nvSpPr>
          <p:cNvPr id="17" name="Text 4"/>
          <p:cNvSpPr txBox="1"/>
          <p:nvPr/>
        </p:nvSpPr>
        <p:spPr>
          <a:xfrm>
            <a:off x="2095805" y="381305"/>
            <a:ext cx="971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100" b="1" spc="75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Getting Started with Paychex Flex®</a:t>
            </a:r>
            <a:endParaRPr lang="en-US" sz="3100" dirty="0"/>
          </a:p>
        </p:txBody>
      </p:sp>
      <p:sp>
        <p:nvSpPr>
          <p:cNvPr id="18" name="Text 5"/>
          <p:cNvSpPr txBox="1"/>
          <p:nvPr/>
        </p:nvSpPr>
        <p:spPr>
          <a:xfrm>
            <a:off x="847649" y="1666951"/>
            <a:ext cx="10497312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4A4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Follow these steps to access your contractor payment and document portal.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1828800" y="2286000"/>
            <a:ext cx="5340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pic>
        <p:nvPicPr>
          <p:cNvPr id="20" name="Image 11" descr="preencoded.png">    </p:cNvPr>
          <p:cNvPicPr>
            <a:picLocks noChangeAspect="1"/>
          </p:cNvPicPr>
          <p:nvPr/>
        </p:nvPicPr>
        <p:blipFill>
          <a:blip r:embed="rId12"/>
          <a:srcRect l="-40" r="-40" t="0" b="0"/>
          <a:stretch/>
        </p:blipFill>
        <p:spPr>
          <a:xfrm>
            <a:off x="1952244" y="2800807"/>
            <a:ext cx="286207" cy="381305"/>
          </a:xfrm>
          <a:prstGeom prst="rect">
            <a:avLst/>
          </a:prstGeom>
        </p:spPr>
      </p:pic>
      <p:sp>
        <p:nvSpPr>
          <p:cNvPr id="21" name="Text 7"/>
          <p:cNvSpPr txBox="1"/>
          <p:nvPr/>
        </p:nvSpPr>
        <p:spPr>
          <a:xfrm>
            <a:off x="1055218" y="3381451"/>
            <a:ext cx="20802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Download App</a:t>
            </a:r>
            <a:endParaRPr lang="en-US" sz="1500" dirty="0"/>
          </a:p>
        </p:txBody>
      </p:sp>
      <p:sp>
        <p:nvSpPr>
          <p:cNvPr id="22" name="Text 8"/>
          <p:cNvSpPr txBox="1"/>
          <p:nvPr/>
        </p:nvSpPr>
        <p:spPr>
          <a:xfrm>
            <a:off x="1057046" y="3810305"/>
            <a:ext cx="20766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Available on the App Store (iPhone) or Google Play (Android). Search for </a:t>
            </a:r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</a:t>
            </a:r>
            <a:pPr algn="ct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496105" y="2286000"/>
            <a:ext cx="5340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pic>
        <p:nvPicPr>
          <p:cNvPr id="24" name="Image 12" descr="preencoded.png">    </p:cNvPr>
          <p:cNvPicPr>
            <a:picLocks noChangeAspect="1"/>
          </p:cNvPicPr>
          <p:nvPr/>
        </p:nvPicPr>
        <p:blipFill>
          <a:blip r:embed="rId13"/>
          <a:srcRect l="-505" r="-505" t="0" b="0"/>
          <a:stretch/>
        </p:blipFill>
        <p:spPr>
          <a:xfrm>
            <a:off x="4533595" y="2809951"/>
            <a:ext cx="457200" cy="362102"/>
          </a:xfrm>
          <a:prstGeom prst="rect">
            <a:avLst/>
          </a:prstGeom>
        </p:spPr>
      </p:pic>
      <p:sp>
        <p:nvSpPr>
          <p:cNvPr id="25" name="Text 10"/>
          <p:cNvSpPr txBox="1"/>
          <p:nvPr/>
        </p:nvSpPr>
        <p:spPr>
          <a:xfrm>
            <a:off x="3722522" y="3381451"/>
            <a:ext cx="20802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Sign Up</a:t>
            </a:r>
            <a:endParaRPr lang="en-US" sz="1500" dirty="0"/>
          </a:p>
        </p:txBody>
      </p:sp>
      <p:sp>
        <p:nvSpPr>
          <p:cNvPr id="26" name="Text 11"/>
          <p:cNvSpPr txBox="1"/>
          <p:nvPr/>
        </p:nvSpPr>
        <p:spPr>
          <a:xfrm>
            <a:off x="3724351" y="3810305"/>
            <a:ext cx="20766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 to </a:t>
            </a:r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paychexflex.com</a:t>
            </a:r>
            <a:pPr algn="ct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click "Sign Up", enter your info, verify identity, and create a username &amp; password.</a:t>
            </a:r>
            <a:endParaRPr lang="en-US" sz="1200" dirty="0"/>
          </a:p>
        </p:txBody>
      </p:sp>
      <p:sp>
        <p:nvSpPr>
          <p:cNvPr id="27" name="Text 12"/>
          <p:cNvSpPr txBox="1"/>
          <p:nvPr/>
        </p:nvSpPr>
        <p:spPr>
          <a:xfrm>
            <a:off x="7162495" y="2286000"/>
            <a:ext cx="5340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pic>
        <p:nvPicPr>
          <p:cNvPr id="28" name="Image 13" descr="preencoded.png">    </p:cNvPr>
          <p:cNvPicPr>
            <a:picLocks noChangeAspect="1"/>
          </p:cNvPicPr>
          <p:nvPr/>
        </p:nvPicPr>
        <p:blipFill>
          <a:blip r:embed="rId14"/>
          <a:srcRect l="0" r="0" t="0" b="0"/>
          <a:stretch/>
        </p:blipFill>
        <p:spPr>
          <a:xfrm>
            <a:off x="7239305" y="2800807"/>
            <a:ext cx="381305" cy="381305"/>
          </a:xfrm>
          <a:prstGeom prst="rect">
            <a:avLst/>
          </a:prstGeom>
        </p:spPr>
      </p:pic>
      <p:sp>
        <p:nvSpPr>
          <p:cNvPr id="29" name="Text 13"/>
          <p:cNvSpPr txBox="1"/>
          <p:nvPr/>
        </p:nvSpPr>
        <p:spPr>
          <a:xfrm>
            <a:off x="6388913" y="3381451"/>
            <a:ext cx="20802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Log In securely</a:t>
            </a:r>
            <a:endParaRPr lang="en-US" sz="1500" dirty="0"/>
          </a:p>
        </p:txBody>
      </p:sp>
      <p:sp>
        <p:nvSpPr>
          <p:cNvPr id="30" name="Text 14"/>
          <p:cNvSpPr txBox="1"/>
          <p:nvPr/>
        </p:nvSpPr>
        <p:spPr>
          <a:xfrm>
            <a:off x="6391656" y="3810305"/>
            <a:ext cx="20766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your credentials to log in. Enable </a:t>
            </a:r>
            <a:pPr algn="ctr" indent="0" marL="0">
              <a:buNone/>
            </a:pPr>
            <a:r>
              <a:rPr lang="en-US" sz="1200" b="1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Face ID</a:t>
            </a:r>
            <a:pPr algn="ct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or fingerprint for quick access. </a:t>
            </a:r>
            <a:pPr algn="ctr" indent="0" marL="0">
              <a:buNone/>
            </a:pPr>
            <a:r>
              <a:rPr lang="en-US" sz="1200" i="1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Auto-logout occurs after 30 mins.</a:t>
            </a:r>
            <a:endParaRPr lang="en-US" sz="1200" dirty="0"/>
          </a:p>
        </p:txBody>
      </p:sp>
      <p:sp>
        <p:nvSpPr>
          <p:cNvPr id="31" name="Text 15"/>
          <p:cNvSpPr txBox="1"/>
          <p:nvPr/>
        </p:nvSpPr>
        <p:spPr>
          <a:xfrm>
            <a:off x="9829800" y="2286000"/>
            <a:ext cx="5340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500" dirty="0"/>
          </a:p>
        </p:txBody>
      </p:sp>
      <p:pic>
        <p:nvPicPr>
          <p:cNvPr id="32" name="Image 14" descr="preencoded.png">    </p:cNvPr>
          <p:cNvPicPr>
            <a:picLocks noChangeAspect="1"/>
          </p:cNvPicPr>
          <p:nvPr/>
        </p:nvPicPr>
        <p:blipFill>
          <a:blip r:embed="rId15"/>
          <a:srcRect l="0" r="0" t="0" b="0"/>
          <a:stretch/>
        </p:blipFill>
        <p:spPr>
          <a:xfrm>
            <a:off x="9924898" y="2819095"/>
            <a:ext cx="342900" cy="342900"/>
          </a:xfrm>
          <a:prstGeom prst="rect">
            <a:avLst/>
          </a:prstGeom>
        </p:spPr>
      </p:pic>
      <p:sp>
        <p:nvSpPr>
          <p:cNvPr id="33" name="Text 16"/>
          <p:cNvSpPr txBox="1"/>
          <p:nvPr/>
        </p:nvSpPr>
        <p:spPr>
          <a:xfrm>
            <a:off x="9056218" y="3381451"/>
            <a:ext cx="20802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Direct Deposit</a:t>
            </a:r>
            <a:endParaRPr lang="en-US" sz="1500" dirty="0"/>
          </a:p>
        </p:txBody>
      </p:sp>
      <p:sp>
        <p:nvSpPr>
          <p:cNvPr id="34" name="Text 17"/>
          <p:cNvSpPr txBox="1"/>
          <p:nvPr/>
        </p:nvSpPr>
        <p:spPr>
          <a:xfrm>
            <a:off x="9058046" y="3810305"/>
            <a:ext cx="207660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 your bank account and routing details to securely receive payments via </a:t>
            </a:r>
            <a:pPr algn="ctr" indent="0" marL="0">
              <a:buNone/>
            </a:pPr>
            <a:r>
              <a:rPr lang="en-US" sz="1200" b="1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Direct Deposit</a:t>
            </a:r>
            <a:pPr algn="ct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200" dirty="0"/>
          </a:p>
        </p:txBody>
      </p:sp>
      <p:sp>
        <p:nvSpPr>
          <p:cNvPr id="35" name="Text 18"/>
          <p:cNvSpPr txBox="1"/>
          <p:nvPr/>
        </p:nvSpPr>
        <p:spPr>
          <a:xfrm>
            <a:off x="381305" y="6439205"/>
            <a:ext cx="395478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of Steele | 1099 Contractor Onboarding</a:t>
            </a:r>
            <a:endParaRPr lang="en-US" sz="1200" dirty="0"/>
          </a:p>
        </p:txBody>
      </p:sp>
      <p:sp>
        <p:nvSpPr>
          <p:cNvPr id="36" name="Text 19"/>
          <p:cNvSpPr txBox="1"/>
          <p:nvPr/>
        </p:nvSpPr>
        <p:spPr>
          <a:xfrm>
            <a:off x="7886700" y="6439205"/>
            <a:ext cx="3924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1333195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1333195"/>
            <a:ext cx="12191695" cy="5760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61695" y="1714500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61695" y="1714500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429000" y="1714500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429000" y="1714500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096305" y="1714500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096305" y="1714500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762695" y="1714500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762695" y="1714500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61695" y="3905402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61695" y="3905402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29000" y="3905402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3429000" y="3905402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096305" y="3905402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096305" y="3905402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762695" y="3905402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762695" y="3905402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21420" b="21420"/>
          <a:stretch/>
        </p:blipFill>
        <p:spPr>
          <a:xfrm>
            <a:off x="381305" y="190195"/>
            <a:ext cx="1333195" cy="952805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2095805" y="381305"/>
            <a:ext cx="971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spc="75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You Can Do in the Paychex Flex App</a:t>
            </a:r>
            <a:endParaRPr lang="en-US" sz="2700" dirty="0"/>
          </a:p>
        </p:txBody>
      </p:sp>
      <p:sp>
        <p:nvSpPr>
          <p:cNvPr id="26" name="Shape 21"/>
          <p:cNvSpPr/>
          <p:nvPr/>
        </p:nvSpPr>
        <p:spPr>
          <a:xfrm>
            <a:off x="1762049" y="1952244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-45" b="-45"/>
          <a:stretch/>
        </p:blipFill>
        <p:spPr>
          <a:xfrm>
            <a:off x="1871777" y="2076602"/>
            <a:ext cx="256946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861365" y="2523744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View Pay Records</a:t>
            </a:r>
            <a:endParaRPr lang="en-US" sz="1300" dirty="0"/>
          </a:p>
        </p:txBody>
      </p:sp>
      <p:sp>
        <p:nvSpPr>
          <p:cNvPr id="29" name="Text 23"/>
          <p:cNvSpPr txBox="1"/>
          <p:nvPr/>
        </p:nvSpPr>
        <p:spPr>
          <a:xfrm>
            <a:off x="866851" y="2809951"/>
            <a:ext cx="2267712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See all completed payments and access your detailed stubs anytime.</a:t>
            </a:r>
            <a:endParaRPr lang="en-US" sz="1100" dirty="0"/>
          </a:p>
        </p:txBody>
      </p:sp>
      <p:sp>
        <p:nvSpPr>
          <p:cNvPr id="30" name="Shape 24"/>
          <p:cNvSpPr/>
          <p:nvPr/>
        </p:nvSpPr>
        <p:spPr>
          <a:xfrm>
            <a:off x="4429354" y="1952244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rcRect l="-133" r="-133" t="0" b="0"/>
          <a:stretch/>
        </p:blipFill>
        <p:spPr>
          <a:xfrm>
            <a:off x="4581144" y="2076602"/>
            <a:ext cx="171907" cy="228600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3527755" y="2523744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Tax Documents</a:t>
            </a:r>
            <a:endParaRPr lang="en-US" sz="1300" dirty="0"/>
          </a:p>
        </p:txBody>
      </p:sp>
      <p:sp>
        <p:nvSpPr>
          <p:cNvPr id="33" name="Text 26"/>
          <p:cNvSpPr txBox="1"/>
          <p:nvPr/>
        </p:nvSpPr>
        <p:spPr>
          <a:xfrm>
            <a:off x="3534156" y="2809951"/>
            <a:ext cx="2267712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Download your annual 1099-NEC forms securely (available by Jan 31).</a:t>
            </a:r>
            <a:endParaRPr lang="en-US" sz="1100" dirty="0"/>
          </a:p>
        </p:txBody>
      </p:sp>
      <p:sp>
        <p:nvSpPr>
          <p:cNvPr id="34" name="Shape 27"/>
          <p:cNvSpPr/>
          <p:nvPr/>
        </p:nvSpPr>
        <p:spPr>
          <a:xfrm>
            <a:off x="7095744" y="1952244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5" name="Image 5" descr="preencoded.png">    </p:cNvPr>
          <p:cNvPicPr>
            <a:picLocks noChangeAspect="1"/>
          </p:cNvPicPr>
          <p:nvPr/>
        </p:nvPicPr>
        <p:blipFill>
          <a:blip r:embed="rId6"/>
          <a:srcRect l="-80" r="-80" t="0" b="0"/>
          <a:stretch/>
        </p:blipFill>
        <p:spPr>
          <a:xfrm>
            <a:off x="7191756" y="2076602"/>
            <a:ext cx="286207" cy="228600"/>
          </a:xfrm>
          <a:prstGeom prst="rect">
            <a:avLst/>
          </a:prstGeom>
        </p:spPr>
      </p:pic>
      <p:sp>
        <p:nvSpPr>
          <p:cNvPr id="36" name="Text 28"/>
          <p:cNvSpPr txBox="1"/>
          <p:nvPr/>
        </p:nvSpPr>
        <p:spPr>
          <a:xfrm>
            <a:off x="6195060" y="2523744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Update Profile</a:t>
            </a:r>
            <a:endParaRPr lang="en-US" sz="1300" dirty="0"/>
          </a:p>
        </p:txBody>
      </p:sp>
      <p:sp>
        <p:nvSpPr>
          <p:cNvPr id="37" name="Text 29"/>
          <p:cNvSpPr txBox="1"/>
          <p:nvPr/>
        </p:nvSpPr>
        <p:spPr>
          <a:xfrm>
            <a:off x="6200546" y="2809951"/>
            <a:ext cx="2267712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Easily update your mailing address, phone number, and contact info.</a:t>
            </a:r>
            <a:endParaRPr lang="en-US" sz="1100" dirty="0"/>
          </a:p>
        </p:txBody>
      </p:sp>
      <p:sp>
        <p:nvSpPr>
          <p:cNvPr id="38" name="Shape 30"/>
          <p:cNvSpPr/>
          <p:nvPr/>
        </p:nvSpPr>
        <p:spPr>
          <a:xfrm>
            <a:off x="9763049" y="1952244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9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9887407" y="2076602"/>
            <a:ext cx="228600" cy="228600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8862365" y="2523744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Direct Deposit</a:t>
            </a:r>
            <a:endParaRPr lang="en-US" sz="1300" dirty="0"/>
          </a:p>
        </p:txBody>
      </p:sp>
      <p:sp>
        <p:nvSpPr>
          <p:cNvPr id="41" name="Text 32"/>
          <p:cNvSpPr txBox="1"/>
          <p:nvPr/>
        </p:nvSpPr>
        <p:spPr>
          <a:xfrm>
            <a:off x="8867851" y="2809951"/>
            <a:ext cx="2267712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Add or update your bank routing and account numbers for fast payments.</a:t>
            </a:r>
            <a:endParaRPr lang="en-US" sz="1100" dirty="0"/>
          </a:p>
        </p:txBody>
      </p:sp>
      <p:sp>
        <p:nvSpPr>
          <p:cNvPr id="42" name="Shape 33"/>
          <p:cNvSpPr/>
          <p:nvPr/>
        </p:nvSpPr>
        <p:spPr>
          <a:xfrm>
            <a:off x="1762049" y="4143146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8"/>
          <a:srcRect l="-57" r="-57" t="0" b="0"/>
          <a:stretch/>
        </p:blipFill>
        <p:spPr>
          <a:xfrm>
            <a:off x="1900123" y="4267505"/>
            <a:ext cx="200254" cy="228600"/>
          </a:xfrm>
          <a:prstGeom prst="rect">
            <a:avLst/>
          </a:prstGeom>
        </p:spPr>
      </p:pic>
      <p:sp>
        <p:nvSpPr>
          <p:cNvPr id="44" name="Text 34"/>
          <p:cNvSpPr txBox="1"/>
          <p:nvPr/>
        </p:nvSpPr>
        <p:spPr>
          <a:xfrm>
            <a:off x="861365" y="4714646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Notifications</a:t>
            </a:r>
            <a:endParaRPr lang="en-US" sz="1300" dirty="0"/>
          </a:p>
        </p:txBody>
      </p:sp>
      <p:sp>
        <p:nvSpPr>
          <p:cNvPr id="45" name="Text 35"/>
          <p:cNvSpPr txBox="1"/>
          <p:nvPr/>
        </p:nvSpPr>
        <p:spPr>
          <a:xfrm>
            <a:off x="866851" y="5000854"/>
            <a:ext cx="2267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Get instant alerts to your phone when a payment is processed.</a:t>
            </a:r>
            <a:endParaRPr lang="en-US" sz="1100" dirty="0"/>
          </a:p>
        </p:txBody>
      </p:sp>
      <p:sp>
        <p:nvSpPr>
          <p:cNvPr id="46" name="Shape 36"/>
          <p:cNvSpPr/>
          <p:nvPr/>
        </p:nvSpPr>
        <p:spPr>
          <a:xfrm>
            <a:off x="4429354" y="4143146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7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4552798" y="4267505"/>
            <a:ext cx="228600" cy="228600"/>
          </a:xfrm>
          <a:prstGeom prst="rect">
            <a:avLst/>
          </a:prstGeom>
        </p:spPr>
      </p:pic>
      <p:sp>
        <p:nvSpPr>
          <p:cNvPr id="48" name="Text 37"/>
          <p:cNvSpPr txBox="1"/>
          <p:nvPr/>
        </p:nvSpPr>
        <p:spPr>
          <a:xfrm>
            <a:off x="3527755" y="4714646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Strong Security</a:t>
            </a:r>
            <a:endParaRPr lang="en-US" sz="1300" dirty="0"/>
          </a:p>
        </p:txBody>
      </p:sp>
      <p:sp>
        <p:nvSpPr>
          <p:cNvPr id="49" name="Text 38"/>
          <p:cNvSpPr txBox="1"/>
          <p:nvPr/>
        </p:nvSpPr>
        <p:spPr>
          <a:xfrm>
            <a:off x="3534156" y="5000854"/>
            <a:ext cx="2267712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 your passwords and enable biometric login (Face ID/Touch ID).</a:t>
            </a:r>
            <a:endParaRPr lang="en-US" sz="1100" dirty="0"/>
          </a:p>
        </p:txBody>
      </p:sp>
      <p:sp>
        <p:nvSpPr>
          <p:cNvPr id="50" name="Shape 39"/>
          <p:cNvSpPr/>
          <p:nvPr/>
        </p:nvSpPr>
        <p:spPr>
          <a:xfrm>
            <a:off x="7095744" y="4143146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1" name="Image 9" descr="preencoded.png">    </p:cNvPr>
          <p:cNvPicPr>
            <a:picLocks noChangeAspect="1"/>
          </p:cNvPicPr>
          <p:nvPr/>
        </p:nvPicPr>
        <p:blipFill>
          <a:blip r:embed="rId10"/>
          <a:srcRect l="-133" r="-133" t="0" b="0"/>
          <a:stretch/>
        </p:blipFill>
        <p:spPr>
          <a:xfrm>
            <a:off x="7248449" y="4267505"/>
            <a:ext cx="171907" cy="228600"/>
          </a:xfrm>
          <a:prstGeom prst="rect">
            <a:avLst/>
          </a:prstGeom>
        </p:spPr>
      </p:pic>
      <p:sp>
        <p:nvSpPr>
          <p:cNvPr id="52" name="Text 40"/>
          <p:cNvSpPr txBox="1"/>
          <p:nvPr/>
        </p:nvSpPr>
        <p:spPr>
          <a:xfrm>
            <a:off x="6195060" y="4714646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Access Anywhere</a:t>
            </a:r>
            <a:endParaRPr lang="en-US" sz="1300" dirty="0"/>
          </a:p>
        </p:txBody>
      </p:sp>
      <p:sp>
        <p:nvSpPr>
          <p:cNvPr id="53" name="Text 41"/>
          <p:cNvSpPr txBox="1"/>
          <p:nvPr/>
        </p:nvSpPr>
        <p:spPr>
          <a:xfrm>
            <a:off x="6200546" y="5000854"/>
            <a:ext cx="2267712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Use the dedicated app on iOS/Android, or log in securely via desktop.</a:t>
            </a:r>
            <a:endParaRPr lang="en-US" sz="1100" dirty="0"/>
          </a:p>
        </p:txBody>
      </p:sp>
      <p:sp>
        <p:nvSpPr>
          <p:cNvPr id="54" name="Shape 42"/>
          <p:cNvSpPr/>
          <p:nvPr/>
        </p:nvSpPr>
        <p:spPr>
          <a:xfrm>
            <a:off x="9763049" y="4143146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5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9887407" y="4267505"/>
            <a:ext cx="228600" cy="228600"/>
          </a:xfrm>
          <a:prstGeom prst="rect">
            <a:avLst/>
          </a:prstGeom>
        </p:spPr>
      </p:pic>
      <p:sp>
        <p:nvSpPr>
          <p:cNvPr id="56" name="Text 43"/>
          <p:cNvSpPr txBox="1"/>
          <p:nvPr/>
        </p:nvSpPr>
        <p:spPr>
          <a:xfrm>
            <a:off x="8862365" y="4714646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Dedicated Support</a:t>
            </a:r>
            <a:endParaRPr lang="en-US" sz="1300" dirty="0"/>
          </a:p>
        </p:txBody>
      </p:sp>
      <p:sp>
        <p:nvSpPr>
          <p:cNvPr id="57" name="Text 44"/>
          <p:cNvSpPr txBox="1"/>
          <p:nvPr/>
        </p:nvSpPr>
        <p:spPr>
          <a:xfrm>
            <a:off x="8867851" y="5000854"/>
            <a:ext cx="2267712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Get help when you need it by calling Paychex Support: </a:t>
            </a:r>
            <a:pPr algn="ctr"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1-800-472-0072</a:t>
            </a:r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00" dirty="0"/>
          </a:p>
        </p:txBody>
      </p:sp>
      <p:sp>
        <p:nvSpPr>
          <p:cNvPr id="58" name="Text 45"/>
          <p:cNvSpPr txBox="1"/>
          <p:nvPr/>
        </p:nvSpPr>
        <p:spPr>
          <a:xfrm>
            <a:off x="381305" y="6439205"/>
            <a:ext cx="395478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of Steele | 1099 Contractor Onboarding</a:t>
            </a:r>
            <a:endParaRPr lang="en-US" sz="1200" dirty="0"/>
          </a:p>
        </p:txBody>
      </p:sp>
      <p:sp>
        <p:nvSpPr>
          <p:cNvPr id="59" name="Text 46"/>
          <p:cNvSpPr txBox="1"/>
          <p:nvPr/>
        </p:nvSpPr>
        <p:spPr>
          <a:xfrm>
            <a:off x="7886700" y="6439205"/>
            <a:ext cx="3924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1333195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1333195"/>
            <a:ext cx="12191695" cy="5760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61695" y="1714500"/>
            <a:ext cx="4638751" cy="875995"/>
          </a:xfrm>
          <a:prstGeom prst="roundRect">
            <a:avLst>
              <a:gd name="adj" fmla="val 13615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61695" y="1714500"/>
            <a:ext cx="57607" cy="875995"/>
          </a:xfrm>
          <a:prstGeom prst="roundRect">
            <a:avLst>
              <a:gd name="adj" fmla="val 207040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61695" y="2762402"/>
            <a:ext cx="4638751" cy="875995"/>
          </a:xfrm>
          <a:prstGeom prst="roundRect">
            <a:avLst>
              <a:gd name="adj" fmla="val 13615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761695" y="2762402"/>
            <a:ext cx="57607" cy="875995"/>
          </a:xfrm>
          <a:prstGeom prst="roundRect">
            <a:avLst>
              <a:gd name="adj" fmla="val 207040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61695" y="3810305"/>
            <a:ext cx="4638751" cy="875995"/>
          </a:xfrm>
          <a:prstGeom prst="roundRect">
            <a:avLst>
              <a:gd name="adj" fmla="val 13615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761695" y="3810305"/>
            <a:ext cx="57607" cy="875995"/>
          </a:xfrm>
          <a:prstGeom prst="roundRect">
            <a:avLst>
              <a:gd name="adj" fmla="val 207040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61695" y="4858207"/>
            <a:ext cx="4638751" cy="875995"/>
          </a:xfrm>
          <a:prstGeom prst="roundRect">
            <a:avLst>
              <a:gd name="adj" fmla="val 13615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761695" y="4858207"/>
            <a:ext cx="57607" cy="875995"/>
          </a:xfrm>
          <a:prstGeom prst="roundRect">
            <a:avLst>
              <a:gd name="adj" fmla="val 207040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715000" y="1714500"/>
            <a:ext cx="5734202" cy="4181551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21420" b="21420"/>
          <a:stretch/>
        </p:blipFill>
        <p:spPr>
          <a:xfrm>
            <a:off x="381305" y="190195"/>
            <a:ext cx="1333195" cy="952805"/>
          </a:xfrm>
          <a:prstGeom prst="rect">
            <a:avLst/>
          </a:prstGeom>
        </p:spPr>
      </p:pic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6096305" y="2667305"/>
            <a:ext cx="342900" cy="342900"/>
          </a:xfrm>
          <a:prstGeom prst="rect">
            <a:avLst/>
          </a:prstGeom>
        </p:spPr>
      </p:pic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096305" y="3381451"/>
            <a:ext cx="342900" cy="342900"/>
          </a:xfrm>
          <a:prstGeom prst="rect">
            <a:avLst/>
          </a:prstGeom>
        </p:spPr>
      </p:pic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6096305" y="4095598"/>
            <a:ext cx="342900" cy="342900"/>
          </a:xfrm>
          <a:prstGeom prst="rect">
            <a:avLst/>
          </a:prstGeom>
        </p:spPr>
      </p:pic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6096305" y="4809744"/>
            <a:ext cx="342900" cy="342900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2095805" y="381305"/>
            <a:ext cx="971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spc="75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Year-End Tax Form: 1099-NEC</a:t>
            </a:r>
            <a:endParaRPr lang="en-US" sz="280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1138428" y="2009851"/>
            <a:ext cx="200254" cy="267005"/>
          </a:xfrm>
          <a:prstGeom prst="rect">
            <a:avLst/>
          </a:prstGeom>
        </p:spPr>
      </p:pic>
      <p:sp>
        <p:nvSpPr>
          <p:cNvPr id="24" name="Text 13"/>
          <p:cNvSpPr txBox="1"/>
          <p:nvPr/>
        </p:nvSpPr>
        <p:spPr>
          <a:xfrm>
            <a:off x="1571854" y="1886407"/>
            <a:ext cx="368686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is it?</a:t>
            </a:r>
            <a:endParaRPr lang="en-US" sz="1300" dirty="0"/>
          </a:p>
        </p:txBody>
      </p:sp>
      <p:sp>
        <p:nvSpPr>
          <p:cNvPr id="25" name="Text 14"/>
          <p:cNvSpPr txBox="1"/>
          <p:nvPr/>
        </p:nvSpPr>
        <p:spPr>
          <a:xfrm>
            <a:off x="1571854" y="2133295"/>
            <a:ext cx="36484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Reports nonemployee compensation you earned from Man of Steele.</a:t>
            </a:r>
            <a:endParaRPr lang="en-US" sz="1100" dirty="0"/>
          </a:p>
        </p:txBody>
      </p:sp>
      <p:pic>
        <p:nvPicPr>
          <p:cNvPr id="26" name="Image 9" descr="preencoded.png">    </p:cNvPr>
          <p:cNvPicPr>
            <a:picLocks noChangeAspect="1"/>
          </p:cNvPicPr>
          <p:nvPr/>
        </p:nvPicPr>
        <p:blipFill>
          <a:blip r:embed="rId10"/>
          <a:srcRect l="-685" r="-685" t="0" b="0"/>
          <a:stretch/>
        </p:blipFill>
        <p:spPr>
          <a:xfrm>
            <a:off x="1086307" y="3057754"/>
            <a:ext cx="304495" cy="267005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1571854" y="2933395"/>
            <a:ext cx="368686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Threshold</a:t>
            </a:r>
            <a:endParaRPr lang="en-US" sz="1300" dirty="0"/>
          </a:p>
        </p:txBody>
      </p:sp>
      <p:sp>
        <p:nvSpPr>
          <p:cNvPr id="28" name="Text 16"/>
          <p:cNvSpPr txBox="1"/>
          <p:nvPr/>
        </p:nvSpPr>
        <p:spPr>
          <a:xfrm>
            <a:off x="1571854" y="3181198"/>
            <a:ext cx="3648456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Issued if you were paid </a:t>
            </a:r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$600 or more</a:t>
            </a:r>
            <a:pPr algn="l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in the calendar year.</a:t>
            </a:r>
            <a:endParaRPr lang="en-US" sz="1100" dirty="0"/>
          </a:p>
        </p:txBody>
      </p:sp>
      <p:pic>
        <p:nvPicPr>
          <p:cNvPr id="29" name="Image 10" descr="preencoded.png">    </p:cNvPr>
          <p:cNvPicPr>
            <a:picLocks noChangeAspect="1"/>
          </p:cNvPicPr>
          <p:nvPr/>
        </p:nvPicPr>
        <p:blipFill>
          <a:blip r:embed="rId11"/>
          <a:srcRect l="-881" r="-881" t="0" b="0"/>
          <a:stretch/>
        </p:blipFill>
        <p:spPr>
          <a:xfrm>
            <a:off x="1119226" y="4105656"/>
            <a:ext cx="237744" cy="267005"/>
          </a:xfrm>
          <a:prstGeom prst="rect">
            <a:avLst/>
          </a:prstGeom>
        </p:spPr>
      </p:pic>
      <p:sp>
        <p:nvSpPr>
          <p:cNvPr id="30" name="Text 17"/>
          <p:cNvSpPr txBox="1"/>
          <p:nvPr/>
        </p:nvSpPr>
        <p:spPr>
          <a:xfrm>
            <a:off x="1571854" y="3981298"/>
            <a:ext cx="368686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is it available?</a:t>
            </a:r>
            <a:endParaRPr lang="en-US" sz="1300" dirty="0"/>
          </a:p>
        </p:txBody>
      </p:sp>
      <p:sp>
        <p:nvSpPr>
          <p:cNvPr id="31" name="Text 18"/>
          <p:cNvSpPr txBox="1"/>
          <p:nvPr/>
        </p:nvSpPr>
        <p:spPr>
          <a:xfrm>
            <a:off x="1571854" y="4229100"/>
            <a:ext cx="4222699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Available securely by </a:t>
            </a:r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January 31</a:t>
            </a:r>
            <a:pPr algn="l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of the following year.</a:t>
            </a:r>
            <a:endParaRPr lang="en-US" sz="1100" dirty="0"/>
          </a:p>
        </p:txBody>
      </p:sp>
      <p:sp>
        <p:nvSpPr>
          <p:cNvPr id="32" name="Text 19"/>
          <p:cNvSpPr txBox="1"/>
          <p:nvPr/>
        </p:nvSpPr>
        <p:spPr>
          <a:xfrm>
            <a:off x="1571854" y="5029200"/>
            <a:ext cx="3686861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to get it?</a:t>
            </a:r>
            <a:endParaRPr lang="en-US" sz="1300" dirty="0"/>
          </a:p>
        </p:txBody>
      </p:sp>
      <p:sp>
        <p:nvSpPr>
          <p:cNvPr id="33" name="Text 20"/>
          <p:cNvSpPr txBox="1"/>
          <p:nvPr/>
        </p:nvSpPr>
        <p:spPr>
          <a:xfrm>
            <a:off x="1571854" y="5277002"/>
            <a:ext cx="4222699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Download directly from your </a:t>
            </a:r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</a:t>
            </a:r>
            <a:pPr algn="l"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account.</a:t>
            </a:r>
            <a:endParaRPr lang="en-US" sz="1100" dirty="0"/>
          </a:p>
        </p:txBody>
      </p:sp>
      <p:sp>
        <p:nvSpPr>
          <p:cNvPr id="34" name="Text 21"/>
          <p:cNvSpPr txBox="1"/>
          <p:nvPr/>
        </p:nvSpPr>
        <p:spPr>
          <a:xfrm>
            <a:off x="6096305" y="2048256"/>
            <a:ext cx="5067605" cy="2578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You Need To Do</a:t>
            </a:r>
            <a:endParaRPr lang="en-US" sz="1600" dirty="0"/>
          </a:p>
        </p:txBody>
      </p:sp>
      <p:pic>
        <p:nvPicPr>
          <p:cNvPr id="35" name="Image 11" descr="preencoded.png">    </p:cNvPr>
          <p:cNvPicPr>
            <a:picLocks noChangeAspect="1"/>
          </p:cNvPicPr>
          <p:nvPr/>
        </p:nvPicPr>
        <p:blipFill>
          <a:blip r:embed="rId12"/>
          <a:srcRect l="0" r="0" t="-400" b="-400"/>
          <a:stretch/>
        </p:blipFill>
        <p:spPr>
          <a:xfrm>
            <a:off x="6096305" y="2381098"/>
            <a:ext cx="571500" cy="38405"/>
          </a:xfrm>
          <a:prstGeom prst="rect">
            <a:avLst/>
          </a:prstGeom>
        </p:spPr>
      </p:pic>
      <p:sp>
        <p:nvSpPr>
          <p:cNvPr id="36" name="Text 22"/>
          <p:cNvSpPr txBox="1"/>
          <p:nvPr/>
        </p:nvSpPr>
        <p:spPr>
          <a:xfrm>
            <a:off x="6057900" y="2743200"/>
            <a:ext cx="4197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200" dirty="0"/>
          </a:p>
        </p:txBody>
      </p:sp>
      <p:sp>
        <p:nvSpPr>
          <p:cNvPr id="37" name="Text 23"/>
          <p:cNvSpPr txBox="1"/>
          <p:nvPr/>
        </p:nvSpPr>
        <p:spPr>
          <a:xfrm>
            <a:off x="6572707" y="2619756"/>
            <a:ext cx="45912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Download &amp; Review</a:t>
            </a:r>
            <a:endParaRPr lang="en-US" sz="1300" dirty="0"/>
          </a:p>
        </p:txBody>
      </p:sp>
      <p:sp>
        <p:nvSpPr>
          <p:cNvPr id="38" name="Text 24"/>
          <p:cNvSpPr txBox="1"/>
          <p:nvPr/>
        </p:nvSpPr>
        <p:spPr>
          <a:xfrm>
            <a:off x="6572707" y="2857500"/>
            <a:ext cx="4553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Download your form and review it for accuracy against your own business records.</a:t>
            </a:r>
            <a:endParaRPr lang="en-US" sz="1100" dirty="0"/>
          </a:p>
        </p:txBody>
      </p:sp>
      <p:sp>
        <p:nvSpPr>
          <p:cNvPr id="39" name="Text 25"/>
          <p:cNvSpPr txBox="1"/>
          <p:nvPr/>
        </p:nvSpPr>
        <p:spPr>
          <a:xfrm>
            <a:off x="6057900" y="3457346"/>
            <a:ext cx="4197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200" dirty="0"/>
          </a:p>
        </p:txBody>
      </p:sp>
      <p:sp>
        <p:nvSpPr>
          <p:cNvPr id="40" name="Text 26"/>
          <p:cNvSpPr txBox="1"/>
          <p:nvPr/>
        </p:nvSpPr>
        <p:spPr>
          <a:xfrm>
            <a:off x="6572707" y="3333902"/>
            <a:ext cx="45912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File With Your Annual Return</a:t>
            </a:r>
            <a:endParaRPr lang="en-US" sz="1300" dirty="0"/>
          </a:p>
        </p:txBody>
      </p:sp>
      <p:sp>
        <p:nvSpPr>
          <p:cNvPr id="41" name="Text 27"/>
          <p:cNvSpPr txBox="1"/>
          <p:nvPr/>
        </p:nvSpPr>
        <p:spPr>
          <a:xfrm>
            <a:off x="6572707" y="3571646"/>
            <a:ext cx="4553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Include it with your Form 1040, Schedule C, and Schedule SE (for self-employment tax).</a:t>
            </a:r>
            <a:endParaRPr lang="en-US" sz="1100" dirty="0"/>
          </a:p>
        </p:txBody>
      </p:sp>
      <p:sp>
        <p:nvSpPr>
          <p:cNvPr id="42" name="Text 28"/>
          <p:cNvSpPr txBox="1"/>
          <p:nvPr/>
        </p:nvSpPr>
        <p:spPr>
          <a:xfrm>
            <a:off x="6057900" y="4172407"/>
            <a:ext cx="4197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200" dirty="0"/>
          </a:p>
        </p:txBody>
      </p:sp>
      <p:sp>
        <p:nvSpPr>
          <p:cNvPr id="43" name="Text 29"/>
          <p:cNvSpPr txBox="1"/>
          <p:nvPr/>
        </p:nvSpPr>
        <p:spPr>
          <a:xfrm>
            <a:off x="6572707" y="4048049"/>
            <a:ext cx="45912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Report All Contractor Income</a:t>
            </a:r>
            <a:endParaRPr lang="en-US" sz="1300" dirty="0"/>
          </a:p>
        </p:txBody>
      </p:sp>
      <p:sp>
        <p:nvSpPr>
          <p:cNvPr id="44" name="Text 30"/>
          <p:cNvSpPr txBox="1"/>
          <p:nvPr/>
        </p:nvSpPr>
        <p:spPr>
          <a:xfrm>
            <a:off x="6572707" y="4286707"/>
            <a:ext cx="4553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You are required to report income from all clients, even if you didn't receive a 1099-NEC.</a:t>
            </a:r>
            <a:endParaRPr lang="en-US" sz="1100" dirty="0"/>
          </a:p>
        </p:txBody>
      </p:sp>
      <p:sp>
        <p:nvSpPr>
          <p:cNvPr id="45" name="Text 31"/>
          <p:cNvSpPr txBox="1"/>
          <p:nvPr/>
        </p:nvSpPr>
        <p:spPr>
          <a:xfrm>
            <a:off x="6057900" y="4886554"/>
            <a:ext cx="419710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200" dirty="0"/>
          </a:p>
        </p:txBody>
      </p:sp>
      <p:sp>
        <p:nvSpPr>
          <p:cNvPr id="46" name="Text 32"/>
          <p:cNvSpPr txBox="1"/>
          <p:nvPr/>
        </p:nvSpPr>
        <p:spPr>
          <a:xfrm>
            <a:off x="6572707" y="4762195"/>
            <a:ext cx="459120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Keep Copies Safely</a:t>
            </a:r>
            <a:endParaRPr lang="en-US" sz="1300" dirty="0"/>
          </a:p>
        </p:txBody>
      </p:sp>
      <p:sp>
        <p:nvSpPr>
          <p:cNvPr id="47" name="Text 33"/>
          <p:cNvSpPr txBox="1"/>
          <p:nvPr/>
        </p:nvSpPr>
        <p:spPr>
          <a:xfrm>
            <a:off x="6572707" y="5000854"/>
            <a:ext cx="4553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Retain copies of your 1099-NEC forms and filed tax returns for at least 4 years.</a:t>
            </a:r>
            <a:endParaRPr lang="en-US" sz="1100" dirty="0"/>
          </a:p>
        </p:txBody>
      </p:sp>
      <p:sp>
        <p:nvSpPr>
          <p:cNvPr id="48" name="Text 34"/>
          <p:cNvSpPr txBox="1"/>
          <p:nvPr/>
        </p:nvSpPr>
        <p:spPr>
          <a:xfrm>
            <a:off x="381305" y="6439205"/>
            <a:ext cx="395478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of Steele | 1099 Contractor Onboarding</a:t>
            </a:r>
            <a:endParaRPr lang="en-US" sz="1200" dirty="0"/>
          </a:p>
        </p:txBody>
      </p:sp>
      <p:sp>
        <p:nvSpPr>
          <p:cNvPr id="49" name="Text 35"/>
          <p:cNvSpPr txBox="1"/>
          <p:nvPr/>
        </p:nvSpPr>
        <p:spPr>
          <a:xfrm>
            <a:off x="7886700" y="6439205"/>
            <a:ext cx="3924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1333195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1333195"/>
            <a:ext cx="12191695" cy="5760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61695" y="1952244"/>
            <a:ext cx="2542946" cy="1114654"/>
          </a:xfrm>
          <a:prstGeom prst="roundRect">
            <a:avLst>
              <a:gd name="adj" fmla="val 8414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61695" y="1952244"/>
            <a:ext cx="2542946" cy="57607"/>
          </a:xfrm>
          <a:prstGeom prst="roundRect">
            <a:avLst>
              <a:gd name="adj" fmla="val 162801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476549" y="1952244"/>
            <a:ext cx="2542946" cy="1114654"/>
          </a:xfrm>
          <a:prstGeom prst="roundRect">
            <a:avLst>
              <a:gd name="adj" fmla="val 8414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476549" y="1952244"/>
            <a:ext cx="2542946" cy="57607"/>
          </a:xfrm>
          <a:prstGeom prst="roundRect">
            <a:avLst>
              <a:gd name="adj" fmla="val 162801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191402" y="1952244"/>
            <a:ext cx="2542946" cy="1114654"/>
          </a:xfrm>
          <a:prstGeom prst="roundRect">
            <a:avLst>
              <a:gd name="adj" fmla="val 8414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191402" y="1952244"/>
            <a:ext cx="2542946" cy="57607"/>
          </a:xfrm>
          <a:prstGeom prst="roundRect">
            <a:avLst>
              <a:gd name="adj" fmla="val 162801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906256" y="1952244"/>
            <a:ext cx="2542946" cy="1114654"/>
          </a:xfrm>
          <a:prstGeom prst="roundRect">
            <a:avLst>
              <a:gd name="adj" fmla="val 8414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906256" y="1952244"/>
            <a:ext cx="2542946" cy="57607"/>
          </a:xfrm>
          <a:prstGeom prst="roundRect">
            <a:avLst>
              <a:gd name="adj" fmla="val 162801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400" b="-400"/>
          <a:stretch/>
        </p:blipFill>
        <p:spPr>
          <a:xfrm>
            <a:off x="1714500" y="4286707"/>
            <a:ext cx="8458200" cy="38405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761695" y="5143500"/>
            <a:ext cx="10735056" cy="780898"/>
          </a:xfrm>
          <a:prstGeom prst="roundRect">
            <a:avLst>
              <a:gd name="adj" fmla="val 17136"/>
            </a:avLst>
          </a:prstGeom>
          <a:solidFill>
            <a:srgbClr val="E8F0E8"/>
          </a:solidFill>
          <a:ln w="12700">
            <a:solidFill>
              <a:srgbClr val="C8E6C9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761695" y="5143500"/>
            <a:ext cx="57607" cy="780898"/>
          </a:xfrm>
          <a:prstGeom prst="roundRect">
            <a:avLst>
              <a:gd name="adj" fmla="val 232289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21420" b="21420"/>
          <a:stretch/>
        </p:blipFill>
        <p:spPr>
          <a:xfrm>
            <a:off x="381305" y="190195"/>
            <a:ext cx="1333195" cy="952805"/>
          </a:xfrm>
          <a:prstGeom prst="rect">
            <a:avLst/>
          </a:prstGeom>
        </p:spPr>
      </p:pic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1714500" y="4134002"/>
            <a:ext cx="342900" cy="342900"/>
          </a:xfrm>
          <a:prstGeom prst="rect">
            <a:avLst/>
          </a:prstGeom>
        </p:spPr>
      </p:pic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4533595" y="4134002"/>
            <a:ext cx="342900" cy="342900"/>
          </a:xfrm>
          <a:prstGeom prst="rect">
            <a:avLst/>
          </a:prstGeom>
        </p:spPr>
      </p:pic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7353605" y="4134002"/>
            <a:ext cx="342900" cy="342900"/>
          </a:xfrm>
          <a:prstGeom prst="rect">
            <a:avLst/>
          </a:prstGeom>
        </p:spPr>
      </p:pic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10172700" y="4134002"/>
            <a:ext cx="342900" cy="342900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2095805" y="286207"/>
            <a:ext cx="9661550" cy="838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spc="75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Managing Your Taxes as a 1099 Contractor</a:t>
            </a:r>
            <a:endParaRPr lang="en-US" sz="2800" dirty="0"/>
          </a:p>
        </p:txBody>
      </p:sp>
      <p:sp>
        <p:nvSpPr>
          <p:cNvPr id="25" name="Text 15"/>
          <p:cNvSpPr txBox="1"/>
          <p:nvPr/>
        </p:nvSpPr>
        <p:spPr>
          <a:xfrm>
            <a:off x="761695" y="1571854"/>
            <a:ext cx="48774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Responsibilities</a:t>
            </a:r>
            <a:endParaRPr lang="en-US" sz="150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9"/>
          <a:srcRect l="-133" r="-133" t="0" b="0"/>
          <a:stretch/>
        </p:blipFill>
        <p:spPr>
          <a:xfrm>
            <a:off x="1019556" y="2180844"/>
            <a:ext cx="171907" cy="228600"/>
          </a:xfrm>
          <a:prstGeom prst="rect">
            <a:avLst/>
          </a:prstGeom>
        </p:spPr>
      </p:pic>
      <p:sp>
        <p:nvSpPr>
          <p:cNvPr id="27" name="Text 16"/>
          <p:cNvSpPr txBox="1"/>
          <p:nvPr/>
        </p:nvSpPr>
        <p:spPr>
          <a:xfrm>
            <a:off x="1380744" y="2095805"/>
            <a:ext cx="186629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Self-Employment Tax</a:t>
            </a:r>
            <a:endParaRPr lang="en-US" sz="1200" dirty="0"/>
          </a:p>
        </p:txBody>
      </p:sp>
      <p:sp>
        <p:nvSpPr>
          <p:cNvPr id="28" name="Text 17"/>
          <p:cNvSpPr txBox="1"/>
          <p:nvPr/>
        </p:nvSpPr>
        <p:spPr>
          <a:xfrm>
            <a:off x="1380744" y="2314346"/>
            <a:ext cx="1833372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15.3%</a:t>
            </a:r>
            <a:pPr algn="l" indent="0" marL="0">
              <a:buNone/>
            </a:pPr>
            <a:r>
              <a:rPr lang="en-US" sz="10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total (covers your Social Security + Medicare).</a:t>
            </a:r>
            <a:endParaRPr lang="en-US" sz="1000" dirty="0"/>
          </a:p>
        </p:txBody>
      </p:sp>
      <p:pic>
        <p:nvPicPr>
          <p:cNvPr id="29" name="Image 9" descr="preencoded.png">    </p:cNvPr>
          <p:cNvPicPr>
            <a:picLocks noChangeAspect="1"/>
          </p:cNvPicPr>
          <p:nvPr/>
        </p:nvPicPr>
        <p:blipFill>
          <a:blip r:embed="rId10"/>
          <a:srcRect l="-57" r="-57" t="0" b="0"/>
          <a:stretch/>
        </p:blipFill>
        <p:spPr>
          <a:xfrm>
            <a:off x="3719779" y="2180844"/>
            <a:ext cx="200254" cy="228600"/>
          </a:xfrm>
          <a:prstGeom prst="rect">
            <a:avLst/>
          </a:prstGeom>
        </p:spPr>
      </p:pic>
      <p:sp>
        <p:nvSpPr>
          <p:cNvPr id="30" name="Text 18"/>
          <p:cNvSpPr txBox="1"/>
          <p:nvPr/>
        </p:nvSpPr>
        <p:spPr>
          <a:xfrm>
            <a:off x="4095598" y="2095805"/>
            <a:ext cx="1838858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Estimated Taxes</a:t>
            </a:r>
            <a:endParaRPr lang="en-US" sz="1200" dirty="0"/>
          </a:p>
        </p:txBody>
      </p:sp>
      <p:sp>
        <p:nvSpPr>
          <p:cNvPr id="31" name="Text 19"/>
          <p:cNvSpPr txBox="1"/>
          <p:nvPr/>
        </p:nvSpPr>
        <p:spPr>
          <a:xfrm>
            <a:off x="4095598" y="2314346"/>
            <a:ext cx="1833372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 quarterly estimated taxes 4x per year via </a:t>
            </a:r>
            <a:pPr algn="l" indent="0" marL="0">
              <a:buNone/>
            </a:pPr>
            <a:r>
              <a:rPr lang="en-US" sz="1000" b="1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Form 1040-ES</a:t>
            </a:r>
            <a:pPr algn="l" indent="0" marL="0">
              <a:buNone/>
            </a:pPr>
            <a:r>
              <a:rPr lang="en-US" sz="10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000" dirty="0"/>
          </a:p>
        </p:txBody>
      </p:sp>
      <p:pic>
        <p:nvPicPr>
          <p:cNvPr id="32" name="Image 10" descr="preencoded.png">    </p:cNvPr>
          <p:cNvPicPr>
            <a:picLocks noChangeAspect="1"/>
          </p:cNvPicPr>
          <p:nvPr/>
        </p:nvPicPr>
        <p:blipFill>
          <a:blip r:embed="rId11"/>
          <a:srcRect l="-133" r="-133" t="0" b="0"/>
          <a:stretch/>
        </p:blipFill>
        <p:spPr>
          <a:xfrm>
            <a:off x="6448349" y="2180844"/>
            <a:ext cx="171907" cy="228600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6810451" y="2095805"/>
            <a:ext cx="1838858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Annual Filing</a:t>
            </a:r>
            <a:endParaRPr lang="en-US" sz="1200" dirty="0"/>
          </a:p>
        </p:txBody>
      </p:sp>
      <p:sp>
        <p:nvSpPr>
          <p:cNvPr id="34" name="Text 21"/>
          <p:cNvSpPr txBox="1"/>
          <p:nvPr/>
        </p:nvSpPr>
        <p:spPr>
          <a:xfrm>
            <a:off x="6810451" y="2314346"/>
            <a:ext cx="1833372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File your annual business income using </a:t>
            </a:r>
            <a:pPr algn="l" indent="0" marL="0">
              <a:buNone/>
            </a:pPr>
            <a:r>
              <a:rPr lang="en-US" sz="1000" b="1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Form 1040 + Schedule C</a:t>
            </a:r>
            <a:pPr algn="l" indent="0" marL="0">
              <a:buNone/>
            </a:pPr>
            <a:r>
              <a:rPr lang="en-US" sz="10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000" dirty="0"/>
          </a:p>
        </p:txBody>
      </p:sp>
      <p:pic>
        <p:nvPicPr>
          <p:cNvPr id="35" name="Image 11" descr="preencoded.png">    </p:cNvPr>
          <p:cNvPicPr>
            <a:picLocks noChangeAspect="1"/>
          </p:cNvPicPr>
          <p:nvPr/>
        </p:nvPicPr>
        <p:blipFill>
          <a:blip r:embed="rId12"/>
          <a:srcRect l="-133" r="-133" t="0" b="0"/>
          <a:stretch/>
        </p:blipFill>
        <p:spPr>
          <a:xfrm>
            <a:off x="9163202" y="2180844"/>
            <a:ext cx="171907" cy="228600"/>
          </a:xfrm>
          <a:prstGeom prst="rect">
            <a:avLst/>
          </a:prstGeom>
        </p:spPr>
      </p:pic>
      <p:sp>
        <p:nvSpPr>
          <p:cNvPr id="36" name="Text 22"/>
          <p:cNvSpPr txBox="1"/>
          <p:nvPr/>
        </p:nvSpPr>
        <p:spPr>
          <a:xfrm>
            <a:off x="9525305" y="2095805"/>
            <a:ext cx="1838858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Track Deductions</a:t>
            </a:r>
            <a:endParaRPr lang="en-US" sz="1200" dirty="0"/>
          </a:p>
        </p:txBody>
      </p:sp>
      <p:sp>
        <p:nvSpPr>
          <p:cNvPr id="37" name="Text 23"/>
          <p:cNvSpPr txBox="1"/>
          <p:nvPr/>
        </p:nvSpPr>
        <p:spPr>
          <a:xfrm>
            <a:off x="9525305" y="2314346"/>
            <a:ext cx="1833372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Keep receipts for tools, mileage, phone, equipment, &amp; home office.</a:t>
            </a:r>
            <a:endParaRPr lang="en-US" sz="1000" dirty="0"/>
          </a:p>
        </p:txBody>
      </p:sp>
      <p:sp>
        <p:nvSpPr>
          <p:cNvPr id="38" name="Text 24"/>
          <p:cNvSpPr txBox="1"/>
          <p:nvPr/>
        </p:nvSpPr>
        <p:spPr>
          <a:xfrm>
            <a:off x="761695" y="3286354"/>
            <a:ext cx="48774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Quarterly Payment Deadlines</a:t>
            </a:r>
            <a:endParaRPr lang="en-US" sz="1500" dirty="0"/>
          </a:p>
        </p:txBody>
      </p:sp>
      <p:sp>
        <p:nvSpPr>
          <p:cNvPr id="39" name="Text 25"/>
          <p:cNvSpPr txBox="1"/>
          <p:nvPr/>
        </p:nvSpPr>
        <p:spPr>
          <a:xfrm>
            <a:off x="1371600" y="3762756"/>
            <a:ext cx="1028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Q1</a:t>
            </a:r>
            <a:endParaRPr lang="en-US" sz="1500" dirty="0"/>
          </a:p>
        </p:txBody>
      </p:sp>
      <p:sp>
        <p:nvSpPr>
          <p:cNvPr id="40" name="Text 26"/>
          <p:cNvSpPr txBox="1"/>
          <p:nvPr/>
        </p:nvSpPr>
        <p:spPr>
          <a:xfrm>
            <a:off x="1371600" y="4524451"/>
            <a:ext cx="102870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Apr 15</a:t>
            </a:r>
            <a:endParaRPr lang="en-US" sz="1200" dirty="0"/>
          </a:p>
        </p:txBody>
      </p:sp>
      <p:sp>
        <p:nvSpPr>
          <p:cNvPr id="41" name="Text 27"/>
          <p:cNvSpPr txBox="1"/>
          <p:nvPr/>
        </p:nvSpPr>
        <p:spPr>
          <a:xfrm>
            <a:off x="4190695" y="3762756"/>
            <a:ext cx="1028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Q2</a:t>
            </a:r>
            <a:endParaRPr lang="en-US" sz="1500" dirty="0"/>
          </a:p>
        </p:txBody>
      </p:sp>
      <p:sp>
        <p:nvSpPr>
          <p:cNvPr id="42" name="Text 28"/>
          <p:cNvSpPr txBox="1"/>
          <p:nvPr/>
        </p:nvSpPr>
        <p:spPr>
          <a:xfrm>
            <a:off x="4190695" y="4524451"/>
            <a:ext cx="102870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Jun 15</a:t>
            </a:r>
            <a:endParaRPr lang="en-US" sz="1200" dirty="0"/>
          </a:p>
        </p:txBody>
      </p:sp>
      <p:sp>
        <p:nvSpPr>
          <p:cNvPr id="43" name="Text 29"/>
          <p:cNvSpPr txBox="1"/>
          <p:nvPr/>
        </p:nvSpPr>
        <p:spPr>
          <a:xfrm>
            <a:off x="7010705" y="3762756"/>
            <a:ext cx="1028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Q3</a:t>
            </a:r>
            <a:endParaRPr lang="en-US" sz="1500" dirty="0"/>
          </a:p>
        </p:txBody>
      </p:sp>
      <p:sp>
        <p:nvSpPr>
          <p:cNvPr id="44" name="Text 30"/>
          <p:cNvSpPr txBox="1"/>
          <p:nvPr/>
        </p:nvSpPr>
        <p:spPr>
          <a:xfrm>
            <a:off x="7010705" y="4524451"/>
            <a:ext cx="102870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Sep 15</a:t>
            </a:r>
            <a:endParaRPr lang="en-US" sz="1200" dirty="0"/>
          </a:p>
        </p:txBody>
      </p:sp>
      <p:sp>
        <p:nvSpPr>
          <p:cNvPr id="45" name="Text 31"/>
          <p:cNvSpPr txBox="1"/>
          <p:nvPr/>
        </p:nvSpPr>
        <p:spPr>
          <a:xfrm>
            <a:off x="9829800" y="3762756"/>
            <a:ext cx="1028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Q4</a:t>
            </a:r>
            <a:endParaRPr lang="en-US" sz="1500" dirty="0"/>
          </a:p>
        </p:txBody>
      </p:sp>
      <p:sp>
        <p:nvSpPr>
          <p:cNvPr id="46" name="Text 32"/>
          <p:cNvSpPr txBox="1"/>
          <p:nvPr/>
        </p:nvSpPr>
        <p:spPr>
          <a:xfrm>
            <a:off x="9829800" y="4524451"/>
            <a:ext cx="102870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Jan 15</a:t>
            </a:r>
            <a:endParaRPr lang="en-US" sz="1200" dirty="0"/>
          </a:p>
        </p:txBody>
      </p:sp>
      <p:pic>
        <p:nvPicPr>
          <p:cNvPr id="47" name="Image 12" descr="preencoded.png">    </p:cNvPr>
          <p:cNvPicPr>
            <a:picLocks noChangeAspect="1"/>
          </p:cNvPicPr>
          <p:nvPr/>
        </p:nvPicPr>
        <p:blipFill>
          <a:blip r:embed="rId13"/>
          <a:srcRect l="-50" r="-50" t="0" b="0"/>
          <a:stretch/>
        </p:blipFill>
        <p:spPr>
          <a:xfrm>
            <a:off x="1123798" y="5372100"/>
            <a:ext cx="228600" cy="304495"/>
          </a:xfrm>
          <a:prstGeom prst="rect">
            <a:avLst/>
          </a:prstGeom>
        </p:spPr>
      </p:pic>
      <p:sp>
        <p:nvSpPr>
          <p:cNvPr id="48" name="Text 33"/>
          <p:cNvSpPr txBox="1"/>
          <p:nvPr/>
        </p:nvSpPr>
        <p:spPr>
          <a:xfrm>
            <a:off x="1571854" y="5296205"/>
            <a:ext cx="9601200" cy="495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 TIP:</a:t>
            </a:r>
            <a:pPr algn="l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Set aside </a:t>
            </a:r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25–30% of every payment</a:t>
            </a:r>
            <a:pPr algn="l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to easily cover your end-of-year tax bill. We highly recommend considering working with a certified CPA or tax professional to maximize your deductions.</a:t>
            </a:r>
            <a:endParaRPr lang="en-US" sz="1300" dirty="0"/>
          </a:p>
        </p:txBody>
      </p:sp>
      <p:sp>
        <p:nvSpPr>
          <p:cNvPr id="49" name="Text 34"/>
          <p:cNvSpPr txBox="1"/>
          <p:nvPr/>
        </p:nvSpPr>
        <p:spPr>
          <a:xfrm>
            <a:off x="381305" y="6439205"/>
            <a:ext cx="395478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of Steele | 1099 Contractor Onboarding</a:t>
            </a:r>
            <a:endParaRPr lang="en-US" sz="1200" dirty="0"/>
          </a:p>
        </p:txBody>
      </p:sp>
      <p:sp>
        <p:nvSpPr>
          <p:cNvPr id="50" name="Text 35"/>
          <p:cNvSpPr txBox="1"/>
          <p:nvPr/>
        </p:nvSpPr>
        <p:spPr>
          <a:xfrm>
            <a:off x="7886700" y="6439205"/>
            <a:ext cx="3924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1333195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1333195"/>
            <a:ext cx="12191695" cy="57607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-6" r="-6" t="0" b="0"/>
          <a:stretch/>
        </p:blipFill>
        <p:spPr>
          <a:xfrm>
            <a:off x="761695" y="1619402"/>
            <a:ext cx="10687507" cy="4466844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21420" b="21420"/>
          <a:stretch/>
        </p:blipFill>
        <p:spPr>
          <a:xfrm>
            <a:off x="381305" y="190195"/>
            <a:ext cx="1333195" cy="952805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6286500" y="5238598"/>
            <a:ext cx="4438498" cy="619049"/>
          </a:xfrm>
          <a:prstGeom prst="roundRect">
            <a:avLst>
              <a:gd name="adj" fmla="val 27270"/>
            </a:avLst>
          </a:prstGeom>
          <a:solidFill>
            <a:srgbClr val="E8F0E8"/>
          </a:solidFill>
          <a:ln/>
        </p:spPr>
      </p:sp>
      <p:sp>
        <p:nvSpPr>
          <p:cNvPr id="11" name="Shape 5"/>
          <p:cNvSpPr/>
          <p:nvPr/>
        </p:nvSpPr>
        <p:spPr>
          <a:xfrm>
            <a:off x="6286500" y="5238598"/>
            <a:ext cx="57607" cy="619049"/>
          </a:xfrm>
          <a:prstGeom prst="roundRect">
            <a:avLst>
              <a:gd name="adj" fmla="val 293041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2" name="Text 6"/>
          <p:cNvSpPr txBox="1"/>
          <p:nvPr/>
        </p:nvSpPr>
        <p:spPr>
          <a:xfrm>
            <a:off x="2095805" y="381305"/>
            <a:ext cx="963960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spc="75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Onboarding To-Do List — Do These Today</a:t>
            </a:r>
            <a:endParaRPr lang="en-US" sz="2200" dirty="0"/>
          </a:p>
        </p:txBody>
      </p:sp>
      <p:sp>
        <p:nvSpPr>
          <p:cNvPr id="13" name="Text 7"/>
          <p:cNvSpPr txBox="1"/>
          <p:nvPr/>
        </p:nvSpPr>
        <p:spPr>
          <a:xfrm>
            <a:off x="1086307" y="1857146"/>
            <a:ext cx="1002091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150" kern="0" dirty="0">
                <a:solidFill>
                  <a:srgbClr val="9E9E9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Checklist &amp; Action Items</a:t>
            </a:r>
            <a:endParaRPr lang="en-US" sz="13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rcRect l="-606" r="-606" t="0" b="0"/>
          <a:stretch/>
        </p:blipFill>
        <p:spPr>
          <a:xfrm>
            <a:off x="1224382" y="2305202"/>
            <a:ext cx="219456" cy="247802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619402" y="2286000"/>
            <a:ext cx="421081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Submit completed Form W-9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1619402" y="2523744"/>
            <a:ext cx="4743907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Turn in to HR/Admin to avoid a 24% backup withholding.</a:t>
            </a:r>
            <a:endParaRPr lang="en-US" sz="11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rcRect l="-606" r="-606" t="0" b="0"/>
          <a:stretch/>
        </p:blipFill>
        <p:spPr>
          <a:xfrm>
            <a:off x="1224382" y="3066898"/>
            <a:ext cx="219456" cy="247802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1619402" y="3047695"/>
            <a:ext cx="421081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Download the Paychex Flex App</a:t>
            </a:r>
            <a:endParaRPr lang="en-US" sz="1300" dirty="0"/>
          </a:p>
        </p:txBody>
      </p:sp>
      <p:sp>
        <p:nvSpPr>
          <p:cNvPr id="19" name="Text 11"/>
          <p:cNvSpPr txBox="1"/>
          <p:nvPr/>
        </p:nvSpPr>
        <p:spPr>
          <a:xfrm>
            <a:off x="1619402" y="3286354"/>
            <a:ext cx="4486961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Available for free on the App Store or Google Play.</a:t>
            </a:r>
            <a:endParaRPr lang="en-US" sz="110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rcRect l="-606" r="-606" t="0" b="0"/>
          <a:stretch/>
        </p:blipFill>
        <p:spPr>
          <a:xfrm>
            <a:off x="1224382" y="3829507"/>
            <a:ext cx="219456" cy="247802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1619402" y="3810305"/>
            <a:ext cx="421081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Sign Up &amp; Activate Account</a:t>
            </a:r>
            <a:endParaRPr lang="en-US" sz="1300" dirty="0"/>
          </a:p>
        </p:txBody>
      </p:sp>
      <p:sp>
        <p:nvSpPr>
          <p:cNvPr id="22" name="Text 13"/>
          <p:cNvSpPr txBox="1"/>
          <p:nvPr/>
        </p:nvSpPr>
        <p:spPr>
          <a:xfrm>
            <a:off x="1619402" y="4048049"/>
            <a:ext cx="4782312" cy="191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 to paychexflex.com to create your secure login credentials.</a:t>
            </a:r>
            <a:endParaRPr lang="en-US" sz="110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rcRect l="-606" r="-606" t="0" b="0"/>
          <a:stretch/>
        </p:blipFill>
        <p:spPr>
          <a:xfrm>
            <a:off x="1224382" y="4591202"/>
            <a:ext cx="219456" cy="247802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1619402" y="4572000"/>
            <a:ext cx="421081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Set Up Direct Deposit</a:t>
            </a:r>
            <a:endParaRPr lang="en-US" sz="1300" dirty="0"/>
          </a:p>
        </p:txBody>
      </p:sp>
      <p:sp>
        <p:nvSpPr>
          <p:cNvPr id="25" name="Text 15"/>
          <p:cNvSpPr txBox="1"/>
          <p:nvPr/>
        </p:nvSpPr>
        <p:spPr>
          <a:xfrm>
            <a:off x="1619402" y="4809744"/>
            <a:ext cx="4172407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Enter your bank routing and account numbers securely in the app.</a:t>
            </a:r>
            <a:endParaRPr lang="en-US" sz="110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9"/>
          <a:srcRect l="-606" r="-606" t="0" b="0"/>
          <a:stretch/>
        </p:blipFill>
        <p:spPr>
          <a:xfrm>
            <a:off x="1224382" y="5352898"/>
            <a:ext cx="219456" cy="247802"/>
          </a:xfrm>
          <a:prstGeom prst="rect">
            <a:avLst/>
          </a:prstGeom>
        </p:spPr>
      </p:pic>
      <p:sp>
        <p:nvSpPr>
          <p:cNvPr id="27" name="Text 16"/>
          <p:cNvSpPr txBox="1"/>
          <p:nvPr/>
        </p:nvSpPr>
        <p:spPr>
          <a:xfrm>
            <a:off x="1619402" y="5333695"/>
            <a:ext cx="421081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Confirm Pay Schedule</a:t>
            </a:r>
            <a:endParaRPr lang="en-US" sz="1300" dirty="0"/>
          </a:p>
        </p:txBody>
      </p:sp>
      <p:sp>
        <p:nvSpPr>
          <p:cNvPr id="28" name="Text 17"/>
          <p:cNvSpPr txBox="1"/>
          <p:nvPr/>
        </p:nvSpPr>
        <p:spPr>
          <a:xfrm>
            <a:off x="1619402" y="5572354"/>
            <a:ext cx="4172407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Verify your payment timelines and expected method with your supervisor.</a:t>
            </a:r>
            <a:endParaRPr lang="en-US" sz="1100" dirty="0"/>
          </a:p>
        </p:txBody>
      </p:sp>
      <p:pic>
        <p:nvPicPr>
          <p:cNvPr id="29" name="Image 9" descr="preencoded.png">    </p:cNvPr>
          <p:cNvPicPr>
            <a:picLocks noChangeAspect="1"/>
          </p:cNvPicPr>
          <p:nvPr/>
        </p:nvPicPr>
        <p:blipFill>
          <a:blip r:embed="rId10"/>
          <a:srcRect l="-606" r="-606" t="0" b="0"/>
          <a:stretch/>
        </p:blipFill>
        <p:spPr>
          <a:xfrm>
            <a:off x="6367882" y="2305202"/>
            <a:ext cx="219456" cy="247802"/>
          </a:xfrm>
          <a:prstGeom prst="rect">
            <a:avLst/>
          </a:prstGeom>
        </p:spPr>
      </p:pic>
      <p:sp>
        <p:nvSpPr>
          <p:cNvPr id="30" name="Text 18"/>
          <p:cNvSpPr txBox="1"/>
          <p:nvPr/>
        </p:nvSpPr>
        <p:spPr>
          <a:xfrm>
            <a:off x="6762902" y="2286000"/>
            <a:ext cx="421081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Review Contractor Agreement</a:t>
            </a:r>
            <a:endParaRPr lang="en-US" sz="1300" dirty="0"/>
          </a:p>
        </p:txBody>
      </p:sp>
      <p:sp>
        <p:nvSpPr>
          <p:cNvPr id="31" name="Text 19"/>
          <p:cNvSpPr txBox="1"/>
          <p:nvPr/>
        </p:nvSpPr>
        <p:spPr>
          <a:xfrm>
            <a:off x="6762902" y="2523744"/>
            <a:ext cx="4172407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Ensure you completely understand your payment terms and responsibilities.</a:t>
            </a:r>
            <a:endParaRPr lang="en-US" sz="1100" dirty="0"/>
          </a:p>
        </p:txBody>
      </p:sp>
      <p:pic>
        <p:nvPicPr>
          <p:cNvPr id="32" name="Image 10" descr="preencoded.png">    </p:cNvPr>
          <p:cNvPicPr>
            <a:picLocks noChangeAspect="1"/>
          </p:cNvPicPr>
          <p:nvPr/>
        </p:nvPicPr>
        <p:blipFill>
          <a:blip r:embed="rId11"/>
          <a:srcRect l="-606" r="-606" t="0" b="0"/>
          <a:stretch/>
        </p:blipFill>
        <p:spPr>
          <a:xfrm>
            <a:off x="6367882" y="3066898"/>
            <a:ext cx="219456" cy="247802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6762902" y="3047695"/>
            <a:ext cx="421081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Note 1099-NEC Availability</a:t>
            </a:r>
            <a:endParaRPr lang="en-US" sz="1300" dirty="0"/>
          </a:p>
        </p:txBody>
      </p:sp>
      <p:sp>
        <p:nvSpPr>
          <p:cNvPr id="34" name="Text 21"/>
          <p:cNvSpPr txBox="1"/>
          <p:nvPr/>
        </p:nvSpPr>
        <p:spPr>
          <a:xfrm>
            <a:off x="6762902" y="3286354"/>
            <a:ext cx="4172407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Mark your calendar: Tax forms will be in Paychex Flex by January 31.</a:t>
            </a:r>
            <a:endParaRPr lang="en-US" sz="1100" dirty="0"/>
          </a:p>
        </p:txBody>
      </p:sp>
      <p:pic>
        <p:nvPicPr>
          <p:cNvPr id="35" name="Image 11" descr="preencoded.png">    </p:cNvPr>
          <p:cNvPicPr>
            <a:picLocks noChangeAspect="1"/>
          </p:cNvPicPr>
          <p:nvPr/>
        </p:nvPicPr>
        <p:blipFill>
          <a:blip r:embed="rId12"/>
          <a:srcRect l="-606" r="-606" t="0" b="0"/>
          <a:stretch/>
        </p:blipFill>
        <p:spPr>
          <a:xfrm>
            <a:off x="6367882" y="3829507"/>
            <a:ext cx="219456" cy="247802"/>
          </a:xfrm>
          <a:prstGeom prst="rect">
            <a:avLst/>
          </a:prstGeom>
        </p:spPr>
      </p:pic>
      <p:sp>
        <p:nvSpPr>
          <p:cNvPr id="36" name="Text 22"/>
          <p:cNvSpPr txBox="1"/>
          <p:nvPr/>
        </p:nvSpPr>
        <p:spPr>
          <a:xfrm>
            <a:off x="6762902" y="3810305"/>
            <a:ext cx="421081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Track Income &amp; Expenses</a:t>
            </a:r>
            <a:endParaRPr lang="en-US" sz="1300" dirty="0"/>
          </a:p>
        </p:txBody>
      </p:sp>
      <p:sp>
        <p:nvSpPr>
          <p:cNvPr id="37" name="Text 23"/>
          <p:cNvSpPr txBox="1"/>
          <p:nvPr/>
        </p:nvSpPr>
        <p:spPr>
          <a:xfrm>
            <a:off x="6762902" y="4048049"/>
            <a:ext cx="4172407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Begin organizing your deductible business expenses for tax season.</a:t>
            </a:r>
            <a:endParaRPr lang="en-US" sz="1100" dirty="0"/>
          </a:p>
        </p:txBody>
      </p:sp>
      <p:pic>
        <p:nvPicPr>
          <p:cNvPr id="38" name="Image 12" descr="preencoded.png">    </p:cNvPr>
          <p:cNvPicPr>
            <a:picLocks noChangeAspect="1"/>
          </p:cNvPicPr>
          <p:nvPr/>
        </p:nvPicPr>
        <p:blipFill>
          <a:blip r:embed="rId13"/>
          <a:srcRect l="-606" r="-606" t="0" b="0"/>
          <a:stretch/>
        </p:blipFill>
        <p:spPr>
          <a:xfrm>
            <a:off x="6367882" y="4591202"/>
            <a:ext cx="219456" cy="247802"/>
          </a:xfrm>
          <a:prstGeom prst="rect">
            <a:avLst/>
          </a:prstGeom>
        </p:spPr>
      </p:pic>
      <p:sp>
        <p:nvSpPr>
          <p:cNvPr id="39" name="Text 24"/>
          <p:cNvSpPr txBox="1"/>
          <p:nvPr/>
        </p:nvSpPr>
        <p:spPr>
          <a:xfrm>
            <a:off x="6762902" y="4572000"/>
            <a:ext cx="4210812" cy="2002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Ask Questions</a:t>
            </a:r>
            <a:endParaRPr lang="en-US" sz="1300" dirty="0"/>
          </a:p>
        </p:txBody>
      </p:sp>
      <p:sp>
        <p:nvSpPr>
          <p:cNvPr id="40" name="Text 25"/>
          <p:cNvSpPr txBox="1"/>
          <p:nvPr/>
        </p:nvSpPr>
        <p:spPr>
          <a:xfrm>
            <a:off x="6762902" y="4809744"/>
            <a:ext cx="4172407" cy="372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Don't hesitate to reach out. We're here to help you get started successfully!</a:t>
            </a:r>
            <a:endParaRPr lang="en-US" sz="1100" dirty="0"/>
          </a:p>
        </p:txBody>
      </p:sp>
      <p:pic>
        <p:nvPicPr>
          <p:cNvPr id="41" name="Image 13" descr="preencoded.png">    </p:cNvPr>
          <p:cNvPicPr>
            <a:picLocks noChangeAspect="1"/>
          </p:cNvPicPr>
          <p:nvPr/>
        </p:nvPicPr>
        <p:blipFill>
          <a:blip r:embed="rId14"/>
          <a:srcRect l="-80" r="-80" t="0" b="0"/>
          <a:stretch/>
        </p:blipFill>
        <p:spPr>
          <a:xfrm>
            <a:off x="6458407" y="5438851"/>
            <a:ext cx="286207" cy="228600"/>
          </a:xfrm>
          <a:prstGeom prst="rect">
            <a:avLst/>
          </a:prstGeom>
        </p:spPr>
      </p:pic>
      <p:sp>
        <p:nvSpPr>
          <p:cNvPr id="42" name="Text 26"/>
          <p:cNvSpPr txBox="1"/>
          <p:nvPr/>
        </p:nvSpPr>
        <p:spPr>
          <a:xfrm>
            <a:off x="6858000" y="5352898"/>
            <a:ext cx="379110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bring the strength. We bring the support.</a:t>
            </a:r>
            <a:pPr algn="l" indent="0" marL="0">
              <a:buNone/>
            </a:pP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Let's get to work!</a:t>
            </a:r>
            <a:endParaRPr lang="en-US" sz="1100" dirty="0"/>
          </a:p>
        </p:txBody>
      </p:sp>
      <p:sp>
        <p:nvSpPr>
          <p:cNvPr id="43" name="Text 27"/>
          <p:cNvSpPr txBox="1"/>
          <p:nvPr/>
        </p:nvSpPr>
        <p:spPr>
          <a:xfrm>
            <a:off x="381305" y="6439205"/>
            <a:ext cx="395478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of Steele | 1099 Contractor Onboarding</a:t>
            </a:r>
            <a:endParaRPr lang="en-US" sz="1200" dirty="0"/>
          </a:p>
        </p:txBody>
      </p:sp>
      <p:sp>
        <p:nvSpPr>
          <p:cNvPr id="44" name="Text 28"/>
          <p:cNvSpPr txBox="1"/>
          <p:nvPr/>
        </p:nvSpPr>
        <p:spPr>
          <a:xfrm>
            <a:off x="7886700" y="6439205"/>
            <a:ext cx="3924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1333195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401" b="-401"/>
          <a:stretch/>
        </p:blipFill>
        <p:spPr>
          <a:xfrm>
            <a:off x="0" y="1333195"/>
            <a:ext cx="12191695" cy="57607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61695" y="1714500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61695" y="1714500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429000" y="1714500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429000" y="1714500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096305" y="1714500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096305" y="1714500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762695" y="1714500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8762695" y="1714500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761695" y="3905402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61695" y="3905402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29000" y="3905402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3429000" y="3905402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096305" y="3905402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096305" y="3905402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8762695" y="3905402"/>
            <a:ext cx="2495398" cy="1971446"/>
          </a:xfrm>
          <a:prstGeom prst="roundRect">
            <a:avLst>
              <a:gd name="adj" fmla="val 2689"/>
            </a:avLst>
          </a:prstGeom>
          <a:solidFill>
            <a:srgbClr val="FFFFFF"/>
          </a:solidFill>
          <a:ln w="12700">
            <a:solidFill>
              <a:srgbClr val="D0D0D0"/>
            </a:solidFill>
            <a:prstDash val="solid"/>
          </a:ln>
          <a:effectLst>
            <a:outerShdw sx="100000" sy="100000" kx="0" ky="0" algn="bl" rotWithShape="0" blurRad="76200" dist="38100" dir="16200000">
              <a:srgbClr val="000000">
                <a:alpha val="5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8762695" y="3905402"/>
            <a:ext cx="2495398" cy="57607"/>
          </a:xfrm>
          <a:prstGeom prst="roundRect">
            <a:avLst>
              <a:gd name="adj" fmla="val 92018"/>
            </a:avLst>
          </a:prstGeom>
          <a:solidFill>
            <a:srgbClr val="2E7D32"/>
          </a:solidFill>
          <a:ln w="12700">
            <a:solidFill>
              <a:srgbClr val="2E7D32">
                <a:alpha val="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21420" b="21420"/>
          <a:stretch/>
        </p:blipFill>
        <p:spPr>
          <a:xfrm>
            <a:off x="381305" y="190195"/>
            <a:ext cx="1333195" cy="952805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2095805" y="381305"/>
            <a:ext cx="9715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spc="75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Resources &amp; Support</a:t>
            </a:r>
            <a:endParaRPr lang="en-US" sz="2800" dirty="0"/>
          </a:p>
        </p:txBody>
      </p:sp>
      <p:sp>
        <p:nvSpPr>
          <p:cNvPr id="26" name="Shape 21"/>
          <p:cNvSpPr/>
          <p:nvPr/>
        </p:nvSpPr>
        <p:spPr>
          <a:xfrm>
            <a:off x="1762049" y="1952244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rcRect l="-133" r="-133" t="0" b="0"/>
          <a:stretch/>
        </p:blipFill>
        <p:spPr>
          <a:xfrm>
            <a:off x="1914754" y="2076602"/>
            <a:ext cx="171907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861365" y="2523744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Paychex Flex App</a:t>
            </a:r>
            <a:endParaRPr lang="en-US" sz="1300" dirty="0"/>
          </a:p>
        </p:txBody>
      </p:sp>
      <p:sp>
        <p:nvSpPr>
          <p:cNvPr id="29" name="Text 23"/>
          <p:cNvSpPr txBox="1"/>
          <p:nvPr/>
        </p:nvSpPr>
        <p:spPr>
          <a:xfrm>
            <a:off x="866851" y="2809951"/>
            <a:ext cx="2267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Download for free on the </a:t>
            </a:r>
            <a:pPr algn="ctr"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App Store</a:t>
            </a:r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or </a:t>
            </a:r>
            <a:pPr algn="ctr"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Google Play</a:t>
            </a:r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00" dirty="0"/>
          </a:p>
        </p:txBody>
      </p:sp>
      <p:sp>
        <p:nvSpPr>
          <p:cNvPr id="30" name="Shape 24"/>
          <p:cNvSpPr/>
          <p:nvPr/>
        </p:nvSpPr>
        <p:spPr>
          <a:xfrm>
            <a:off x="4429354" y="1952244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-45" b="-45"/>
          <a:stretch/>
        </p:blipFill>
        <p:spPr>
          <a:xfrm>
            <a:off x="4539082" y="2076602"/>
            <a:ext cx="256946" cy="228600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3527755" y="2523744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Online Portal</a:t>
            </a:r>
            <a:endParaRPr lang="en-US" sz="1300" dirty="0"/>
          </a:p>
        </p:txBody>
      </p:sp>
      <p:sp>
        <p:nvSpPr>
          <p:cNvPr id="33" name="Text 26"/>
          <p:cNvSpPr txBox="1"/>
          <p:nvPr/>
        </p:nvSpPr>
        <p:spPr>
          <a:xfrm>
            <a:off x="3534156" y="2809951"/>
            <a:ext cx="2267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Access your contractor dashboard securely at </a:t>
            </a:r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paychexflex.com</a:t>
            </a:r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00" dirty="0"/>
          </a:p>
        </p:txBody>
      </p:sp>
      <p:sp>
        <p:nvSpPr>
          <p:cNvPr id="34" name="Shape 27"/>
          <p:cNvSpPr/>
          <p:nvPr/>
        </p:nvSpPr>
        <p:spPr>
          <a:xfrm>
            <a:off x="7095744" y="1952244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5" name="Image 5" descr="preencoded.png">    </p:cNvPr>
          <p:cNvPicPr>
            <a:picLocks noChangeAspect="1"/>
          </p:cNvPicPr>
          <p:nvPr/>
        </p:nvPicPr>
        <p:blipFill>
          <a:blip r:embed="rId6"/>
          <a:srcRect l="0" r="0" t="-45" b="-45"/>
          <a:stretch/>
        </p:blipFill>
        <p:spPr>
          <a:xfrm>
            <a:off x="7205472" y="2076602"/>
            <a:ext cx="256946" cy="228600"/>
          </a:xfrm>
          <a:prstGeom prst="rect">
            <a:avLst/>
          </a:prstGeom>
        </p:spPr>
      </p:pic>
      <p:sp>
        <p:nvSpPr>
          <p:cNvPr id="36" name="Text 28"/>
          <p:cNvSpPr txBox="1"/>
          <p:nvPr/>
        </p:nvSpPr>
        <p:spPr>
          <a:xfrm>
            <a:off x="6195060" y="2523744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IRS W-9 Form</a:t>
            </a:r>
            <a:endParaRPr lang="en-US" sz="1300" dirty="0"/>
          </a:p>
        </p:txBody>
      </p:sp>
      <p:sp>
        <p:nvSpPr>
          <p:cNvPr id="37" name="Text 29"/>
          <p:cNvSpPr txBox="1"/>
          <p:nvPr/>
        </p:nvSpPr>
        <p:spPr>
          <a:xfrm>
            <a:off x="6200546" y="2809951"/>
            <a:ext cx="2267712" cy="600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Download the blank form directly from the IRS: </a:t>
            </a:r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irs.gov/pub/irs-pdf/fw9.pdf</a:t>
            </a:r>
            <a:endParaRPr lang="en-US" sz="1100" dirty="0"/>
          </a:p>
        </p:txBody>
      </p:sp>
      <p:sp>
        <p:nvSpPr>
          <p:cNvPr id="38" name="Shape 30"/>
          <p:cNvSpPr/>
          <p:nvPr/>
        </p:nvSpPr>
        <p:spPr>
          <a:xfrm>
            <a:off x="9763049" y="1952244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9" name="Image 6" descr="preencoded.png">    </p:cNvPr>
          <p:cNvPicPr>
            <a:picLocks noChangeAspect="1"/>
          </p:cNvPicPr>
          <p:nvPr/>
        </p:nvPicPr>
        <p:blipFill>
          <a:blip r:embed="rId7"/>
          <a:srcRect l="0" r="0" t="-45" b="-45"/>
          <a:stretch/>
        </p:blipFill>
        <p:spPr>
          <a:xfrm>
            <a:off x="9872777" y="2076602"/>
            <a:ext cx="256946" cy="228600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8862365" y="2523744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Quarterly Taxes</a:t>
            </a:r>
            <a:endParaRPr lang="en-US" sz="1300" dirty="0"/>
          </a:p>
        </p:txBody>
      </p:sp>
      <p:sp>
        <p:nvSpPr>
          <p:cNvPr id="41" name="Text 32"/>
          <p:cNvSpPr txBox="1"/>
          <p:nvPr/>
        </p:nvSpPr>
        <p:spPr>
          <a:xfrm>
            <a:off x="8867851" y="2809951"/>
            <a:ext cx="2267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Manage your estimated tax payments via </a:t>
            </a:r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irs.gov/payments</a:t>
            </a:r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100" dirty="0"/>
          </a:p>
        </p:txBody>
      </p:sp>
      <p:sp>
        <p:nvSpPr>
          <p:cNvPr id="42" name="Shape 33"/>
          <p:cNvSpPr/>
          <p:nvPr/>
        </p:nvSpPr>
        <p:spPr>
          <a:xfrm>
            <a:off x="1762049" y="4143146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8"/>
          <a:srcRect l="-57" r="-57" t="0" b="0"/>
          <a:stretch/>
        </p:blipFill>
        <p:spPr>
          <a:xfrm>
            <a:off x="1900123" y="4267505"/>
            <a:ext cx="200254" cy="228600"/>
          </a:xfrm>
          <a:prstGeom prst="rect">
            <a:avLst/>
          </a:prstGeom>
        </p:spPr>
      </p:pic>
      <p:sp>
        <p:nvSpPr>
          <p:cNvPr id="44" name="Text 34"/>
          <p:cNvSpPr txBox="1"/>
          <p:nvPr/>
        </p:nvSpPr>
        <p:spPr>
          <a:xfrm>
            <a:off x="861365" y="4714646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Man of Steele HR</a:t>
            </a:r>
            <a:endParaRPr lang="en-US" sz="1300" dirty="0"/>
          </a:p>
        </p:txBody>
      </p:sp>
      <p:sp>
        <p:nvSpPr>
          <p:cNvPr id="45" name="Text 35"/>
          <p:cNvSpPr txBox="1"/>
          <p:nvPr/>
        </p:nvSpPr>
        <p:spPr>
          <a:xfrm>
            <a:off x="866851" y="5000854"/>
            <a:ext cx="2267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Reach out to </a:t>
            </a:r>
            <a:pPr algn="ctr"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[Contact Name]</a:t>
            </a:r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at</a:t>
            </a:r>
            <a:pPr algn="ctr" indent="0" marL="0">
              <a:buNone/>
            </a:pP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[Contact Phone]</a:t>
            </a:r>
            <a:endParaRPr lang="en-US" sz="1100" dirty="0"/>
          </a:p>
        </p:txBody>
      </p:sp>
      <p:sp>
        <p:nvSpPr>
          <p:cNvPr id="46" name="Shape 36"/>
          <p:cNvSpPr/>
          <p:nvPr/>
        </p:nvSpPr>
        <p:spPr>
          <a:xfrm>
            <a:off x="4429354" y="4143146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7" name="Image 8" descr="preencoded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4552798" y="4267505"/>
            <a:ext cx="228600" cy="228600"/>
          </a:xfrm>
          <a:prstGeom prst="rect">
            <a:avLst/>
          </a:prstGeom>
        </p:spPr>
      </p:pic>
      <p:sp>
        <p:nvSpPr>
          <p:cNvPr id="48" name="Text 37"/>
          <p:cNvSpPr txBox="1"/>
          <p:nvPr/>
        </p:nvSpPr>
        <p:spPr>
          <a:xfrm>
            <a:off x="3527755" y="4714646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Payroll Questions</a:t>
            </a:r>
            <a:endParaRPr lang="en-US" sz="1300" dirty="0"/>
          </a:p>
        </p:txBody>
      </p:sp>
      <p:sp>
        <p:nvSpPr>
          <p:cNvPr id="49" name="Text 38"/>
          <p:cNvSpPr txBox="1"/>
          <p:nvPr/>
        </p:nvSpPr>
        <p:spPr>
          <a:xfrm>
            <a:off x="3534156" y="5000854"/>
            <a:ext cx="2267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 contract or payment inquiries:</a:t>
            </a:r>
            <a:pPr algn="ctr" indent="0" marL="0">
              <a:buNone/>
            </a:pP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[Payroll Email]</a:t>
            </a:r>
            <a:endParaRPr lang="en-US" sz="1100" dirty="0"/>
          </a:p>
        </p:txBody>
      </p:sp>
      <p:sp>
        <p:nvSpPr>
          <p:cNvPr id="50" name="Shape 39"/>
          <p:cNvSpPr/>
          <p:nvPr/>
        </p:nvSpPr>
        <p:spPr>
          <a:xfrm>
            <a:off x="7095744" y="4143146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1" name="Image 9" descr="preencoded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7220102" y="4267505"/>
            <a:ext cx="228600" cy="228600"/>
          </a:xfrm>
          <a:prstGeom prst="rect">
            <a:avLst/>
          </a:prstGeom>
        </p:spPr>
      </p:pic>
      <p:sp>
        <p:nvSpPr>
          <p:cNvPr id="52" name="Text 40"/>
          <p:cNvSpPr txBox="1"/>
          <p:nvPr/>
        </p:nvSpPr>
        <p:spPr>
          <a:xfrm>
            <a:off x="6195060" y="4714646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Paychex Support</a:t>
            </a:r>
            <a:endParaRPr lang="en-US" sz="1300" dirty="0"/>
          </a:p>
        </p:txBody>
      </p:sp>
      <p:sp>
        <p:nvSpPr>
          <p:cNvPr id="53" name="Text 41"/>
          <p:cNvSpPr txBox="1"/>
          <p:nvPr/>
        </p:nvSpPr>
        <p:spPr>
          <a:xfrm>
            <a:off x="6200546" y="5000854"/>
            <a:ext cx="2267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Need app or login help? Call toll-free: </a:t>
            </a:r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1-800-472-0072</a:t>
            </a:r>
            <a:endParaRPr lang="en-US" sz="1100" dirty="0"/>
          </a:p>
        </p:txBody>
      </p:sp>
      <p:sp>
        <p:nvSpPr>
          <p:cNvPr id="54" name="Shape 42"/>
          <p:cNvSpPr/>
          <p:nvPr/>
        </p:nvSpPr>
        <p:spPr>
          <a:xfrm>
            <a:off x="9763049" y="4143146"/>
            <a:ext cx="476402" cy="476402"/>
          </a:xfrm>
          <a:prstGeom prst="ellipse">
            <a:avLst/>
          </a:prstGeom>
          <a:solidFill>
            <a:srgbClr val="E8F0E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5" name="Image 10" descr="preencoded.png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9887407" y="4267505"/>
            <a:ext cx="228600" cy="228600"/>
          </a:xfrm>
          <a:prstGeom prst="rect">
            <a:avLst/>
          </a:prstGeom>
        </p:spPr>
      </p:pic>
      <p:sp>
        <p:nvSpPr>
          <p:cNvPr id="56" name="Text 43"/>
          <p:cNvSpPr txBox="1"/>
          <p:nvPr/>
        </p:nvSpPr>
        <p:spPr>
          <a:xfrm>
            <a:off x="8862365" y="4714646"/>
            <a:ext cx="2278685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Help Center</a:t>
            </a:r>
            <a:endParaRPr lang="en-US" sz="1300" dirty="0"/>
          </a:p>
        </p:txBody>
      </p:sp>
      <p:sp>
        <p:nvSpPr>
          <p:cNvPr id="57" name="Text 44"/>
          <p:cNvSpPr txBox="1"/>
          <p:nvPr/>
        </p:nvSpPr>
        <p:spPr>
          <a:xfrm>
            <a:off x="8867851" y="5000854"/>
            <a:ext cx="2267712" cy="400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View step-by-step guides and FAQs at </a:t>
            </a:r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paychex.com/support</a:t>
            </a:r>
            <a:endParaRPr lang="en-US" sz="1100" dirty="0"/>
          </a:p>
        </p:txBody>
      </p:sp>
      <p:sp>
        <p:nvSpPr>
          <p:cNvPr id="58" name="Text 45"/>
          <p:cNvSpPr txBox="1"/>
          <p:nvPr/>
        </p:nvSpPr>
        <p:spPr>
          <a:xfrm>
            <a:off x="381305" y="6439205"/>
            <a:ext cx="395478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of Steele | 1099 Contractor Onboarding</a:t>
            </a:r>
            <a:endParaRPr lang="en-US" sz="1200" dirty="0"/>
          </a:p>
        </p:txBody>
      </p:sp>
      <p:sp>
        <p:nvSpPr>
          <p:cNvPr id="59" name="Text 46"/>
          <p:cNvSpPr txBox="1"/>
          <p:nvPr/>
        </p:nvSpPr>
        <p:spPr>
          <a:xfrm>
            <a:off x="7886700" y="6439205"/>
            <a:ext cx="3924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-1" b="-1"/>
          <a:stretch/>
        </p:blipFill>
        <p:spPr>
          <a:xfrm>
            <a:off x="0" y="0"/>
            <a:ext cx="12191695" cy="114300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905756" y="857707"/>
            <a:ext cx="2381098" cy="2381098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rcRect l="0" r="0" t="-408" b="-408"/>
          <a:stretch/>
        </p:blipFill>
        <p:spPr>
          <a:xfrm>
            <a:off x="5143500" y="4858207"/>
            <a:ext cx="1904695" cy="38405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0" y="6267298"/>
            <a:ext cx="12191695" cy="590702"/>
          </a:xfrm>
          <a:prstGeom prst="rect">
            <a:avLst/>
          </a:prstGeom>
          <a:solidFill>
            <a:srgbClr val="1A1A1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rcRect l="0" r="0" t="-401" b="-401"/>
          <a:stretch/>
        </p:blipFill>
        <p:spPr>
          <a:xfrm>
            <a:off x="0" y="6267298"/>
            <a:ext cx="12191695" cy="19202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rcRect l="0" r="0" t="10010" b="10010"/>
          <a:stretch/>
        </p:blipFill>
        <p:spPr>
          <a:xfrm>
            <a:off x="5143500" y="1095451"/>
            <a:ext cx="1904695" cy="1904695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-95098" y="3524098"/>
            <a:ext cx="12382805" cy="6291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spc="150" kern="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Questions &amp; Answers</a:t>
            </a:r>
            <a:endParaRPr lang="en-US" sz="4000" dirty="0"/>
          </a:p>
        </p:txBody>
      </p:sp>
      <p:sp>
        <p:nvSpPr>
          <p:cNvPr id="12" name="Text 5"/>
          <p:cNvSpPr txBox="1"/>
          <p:nvPr/>
        </p:nvSpPr>
        <p:spPr>
          <a:xfrm>
            <a:off x="-57607" y="4286707"/>
            <a:ext cx="12306910" cy="277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E8F0E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We're proud to have you on the Man of Steele team.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1283818" y="5143500"/>
            <a:ext cx="9625889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i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"You bring the strength. We bring the support. Let's build something great together."</a:t>
            </a:r>
            <a:endParaRPr lang="en-US" sz="2100" dirty="0"/>
          </a:p>
        </p:txBody>
      </p:sp>
      <p:sp>
        <p:nvSpPr>
          <p:cNvPr id="14" name="Text 7"/>
          <p:cNvSpPr txBox="1"/>
          <p:nvPr/>
        </p:nvSpPr>
        <p:spPr>
          <a:xfrm>
            <a:off x="381305" y="6439205"/>
            <a:ext cx="3954780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9E9E9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Man of Steele | 1099 Contractor Onboarding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7886700" y="6439205"/>
            <a:ext cx="3924605" cy="181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E9E9E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Powered by </a:t>
            </a:r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Paychex Flex®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Visual Extract to PPTX Converter</cp:lastModifiedBy>
  <cp:revision>1</cp:revision>
  <dcterms:created xsi:type="dcterms:W3CDTF">2026-03-30T15:26:00Z</dcterms:created>
  <dcterms:modified xsi:type="dcterms:W3CDTF">2026-03-30T15:26:00Z</dcterms:modified>
</cp:coreProperties>
</file>